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4" r:id="rId1"/>
  </p:sldMasterIdLst>
  <p:notesMasterIdLst>
    <p:notesMasterId r:id="rId52"/>
  </p:notesMasterIdLst>
  <p:sldIdLst>
    <p:sldId id="307" r:id="rId2"/>
    <p:sldId id="309" r:id="rId3"/>
    <p:sldId id="312" r:id="rId4"/>
    <p:sldId id="310" r:id="rId5"/>
    <p:sldId id="324" r:id="rId6"/>
    <p:sldId id="341" r:id="rId7"/>
    <p:sldId id="342" r:id="rId8"/>
    <p:sldId id="332" r:id="rId9"/>
    <p:sldId id="333" r:id="rId10"/>
    <p:sldId id="308" r:id="rId11"/>
    <p:sldId id="266" r:id="rId12"/>
    <p:sldId id="343" r:id="rId13"/>
    <p:sldId id="267" r:id="rId14"/>
    <p:sldId id="269" r:id="rId15"/>
    <p:sldId id="270" r:id="rId16"/>
    <p:sldId id="313" r:id="rId17"/>
    <p:sldId id="334" r:id="rId18"/>
    <p:sldId id="344" r:id="rId19"/>
    <p:sldId id="337" r:id="rId20"/>
    <p:sldId id="284" r:id="rId21"/>
    <p:sldId id="285" r:id="rId22"/>
    <p:sldId id="314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4" r:id="rId31"/>
    <p:sldId id="295" r:id="rId32"/>
    <p:sldId id="282" r:id="rId33"/>
    <p:sldId id="259" r:id="rId34"/>
    <p:sldId id="347" r:id="rId35"/>
    <p:sldId id="299" r:id="rId36"/>
    <p:sldId id="300" r:id="rId37"/>
    <p:sldId id="301" r:id="rId38"/>
    <p:sldId id="336" r:id="rId39"/>
    <p:sldId id="302" r:id="rId40"/>
    <p:sldId id="321" r:id="rId41"/>
    <p:sldId id="305" r:id="rId42"/>
    <p:sldId id="318" r:id="rId43"/>
    <p:sldId id="327" r:id="rId44"/>
    <p:sldId id="325" r:id="rId45"/>
    <p:sldId id="326" r:id="rId46"/>
    <p:sldId id="319" r:id="rId47"/>
    <p:sldId id="335" r:id="rId48"/>
    <p:sldId id="322" r:id="rId49"/>
    <p:sldId id="311" r:id="rId50"/>
    <p:sldId id="323" r:id="rId5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AD6"/>
    <a:srgbClr val="1199FF"/>
    <a:srgbClr val="C0CFD6"/>
    <a:srgbClr val="0066CC"/>
    <a:srgbClr val="666699"/>
    <a:srgbClr val="93C9FF"/>
    <a:srgbClr val="DA14A1"/>
    <a:srgbClr val="7DC8FB"/>
    <a:srgbClr val="28C6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6420" autoAdjust="0"/>
  </p:normalViewPr>
  <p:slideViewPr>
    <p:cSldViewPr>
      <p:cViewPr>
        <p:scale>
          <a:sx n="82" d="100"/>
          <a:sy n="82" d="100"/>
        </p:scale>
        <p:origin x="-960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8C0E-66E1-4429-9C5B-D3524118AD19}" type="datetimeFigureOut">
              <a:rPr lang="en-CA" smtClean="0"/>
              <a:pPr/>
              <a:t>31/07/2014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E8B19-F28D-4948-B8AC-E3D3875EDB0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9770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Source: http://managementinnovations.wordpress.com/2008/12/08/types-of-decisions-decision-making-process/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8B19-F28D-4948-B8AC-E3D3875EDB0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Source: http://managementinnovations.wordpress.com/2008/12/08/types-of-decisions-decision-making-process/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8B19-F28D-4948-B8AC-E3D3875EDB0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8B19-F28D-4948-B8AC-E3D3875EDB0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 not </a:t>
            </a:r>
            <a:r>
              <a:rPr lang="en-US" smtClean="0"/>
              <a:t>risk averse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8B19-F28D-4948-B8AC-E3D3875EDB06}" type="slidenum">
              <a:rPr lang="en-CA" smtClean="0"/>
              <a:pPr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0603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8B19-F28D-4948-B8AC-E3D3875EDB06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8B19-F28D-4948-B8AC-E3D3875EDB06}" type="slidenum">
              <a:rPr lang="en-CA" smtClean="0"/>
              <a:pPr/>
              <a:t>43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E37-5FE6-4F24-BA03-26624FB491F9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FB66-BB85-440C-B77E-C92837120BAC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B8A8-9EE9-415D-A30D-41E914CB344B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E3BF-8C91-459E-BE13-6C7D7F906100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AB4-8A9A-43A6-9EBC-78CB4F9F8F3D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DFDC-D1B7-45E5-9E1B-5DCB65FE24F2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854B-0B34-49F5-9586-9401ABE84E8B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651E-48BB-4E26-BFB2-6301C7A00CC3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93ED-2757-4733-BD13-3321B09C90A1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5E5A-2A8D-4B5A-BD28-33826C55A519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ED26-8EBB-4EFA-9127-6D04778FF306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BA89C4-2233-4F84-B93E-57FA5C65367D}" type="datetime1">
              <a:rPr lang="en-CA" smtClean="0"/>
              <a:pPr/>
              <a:t>31/07/2014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3C4BAA-DC76-4536-8983-D33933EA3CCA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hement.ca/jsm201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30456"/>
          </a:xfrm>
        </p:spPr>
        <p:txBody>
          <a:bodyPr>
            <a:noAutofit/>
          </a:bodyPr>
          <a:lstStyle/>
          <a:p>
            <a:pPr algn="ctr"/>
            <a:r>
              <a:rPr lang="en-CA" sz="3000" dirty="0" smtClean="0">
                <a:latin typeface="+mn-lt"/>
              </a:rPr>
              <a:t>JSM 2014, Boston, August 5, 2014 </a:t>
            </a:r>
            <a:br>
              <a:rPr lang="en-CA" sz="3000" dirty="0" smtClean="0">
                <a:latin typeface="+mn-lt"/>
              </a:rPr>
            </a:br>
            <a:r>
              <a:rPr lang="en-CA" sz="3000" dirty="0" smtClean="0">
                <a:latin typeface="+mn-lt"/>
              </a:rPr>
              <a:t> Session 285</a:t>
            </a:r>
            <a:br>
              <a:rPr lang="en-CA" sz="3000" dirty="0" smtClean="0">
                <a:latin typeface="+mn-lt"/>
              </a:rPr>
            </a:br>
            <a:r>
              <a:rPr lang="en-CA" sz="3000" dirty="0" smtClean="0">
                <a:latin typeface="+mn-lt"/>
              </a:rPr>
              <a:t>8:30 AM - 10:20 AM</a:t>
            </a:r>
            <a:endParaRPr lang="en-CA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en-CA" sz="3500" b="1" dirty="0" smtClean="0"/>
              <a:t>Communicating Statistical Findings to Consulting Clients Operating in a Decision-Making Climate: </a:t>
            </a:r>
          </a:p>
          <a:p>
            <a:pPr algn="ctr">
              <a:buNone/>
            </a:pPr>
            <a:r>
              <a:rPr lang="en-CA" sz="3500" b="1" dirty="0" smtClean="0"/>
              <a:t>Best and Worst Practices</a:t>
            </a:r>
          </a:p>
          <a:p>
            <a:pPr algn="ctr">
              <a:buNone/>
            </a:pPr>
            <a:endParaRPr lang="en-CA" b="1" dirty="0" smtClean="0"/>
          </a:p>
          <a:p>
            <a:pPr algn="ctr">
              <a:buNone/>
            </a:pP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4704"/>
          </a:xfrm>
        </p:spPr>
        <p:txBody>
          <a:bodyPr>
            <a:normAutofit fontScale="90000"/>
          </a:bodyPr>
          <a:lstStyle/>
          <a:p>
            <a:pPr algn="l"/>
            <a:r>
              <a:rPr lang="en-CA" sz="4000" b="1" dirty="0" smtClean="0">
                <a:latin typeface="+mn-lt"/>
              </a:rPr>
              <a:t>Decision-Making: General Comments</a:t>
            </a:r>
            <a:endParaRPr lang="en-CA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700" dirty="0"/>
              <a:t>We </a:t>
            </a:r>
            <a:r>
              <a:rPr lang="en-CA" sz="2700" dirty="0" smtClean="0"/>
              <a:t>make </a:t>
            </a:r>
            <a:r>
              <a:rPr lang="en-CA" sz="2700" dirty="0"/>
              <a:t>decisions based </a:t>
            </a:r>
            <a:r>
              <a:rPr lang="en-CA" sz="2700" dirty="0" smtClean="0"/>
              <a:t>on available </a:t>
            </a:r>
            <a:r>
              <a:rPr lang="en-CA" sz="2700" b="1" dirty="0" smtClean="0"/>
              <a:t>information</a:t>
            </a:r>
          </a:p>
          <a:p>
            <a:pPr>
              <a:buNone/>
            </a:pPr>
            <a:endParaRPr lang="en-CA" sz="1000" dirty="0"/>
          </a:p>
          <a:p>
            <a:pPr>
              <a:buNone/>
            </a:pPr>
            <a:endParaRPr lang="en-CA" sz="2700" b="1" dirty="0" smtClean="0"/>
          </a:p>
          <a:p>
            <a:pPr>
              <a:buNone/>
            </a:pPr>
            <a:r>
              <a:rPr lang="en-CA" sz="2700" b="1" dirty="0" smtClean="0"/>
              <a:t>Unknown factors </a:t>
            </a:r>
            <a:r>
              <a:rPr lang="en-CA" sz="2700" dirty="0" smtClean="0"/>
              <a:t>can influence the outcome of our </a:t>
            </a:r>
          </a:p>
          <a:p>
            <a:pPr>
              <a:buNone/>
            </a:pPr>
            <a:r>
              <a:rPr lang="en-CA" sz="2700" dirty="0" smtClean="0"/>
              <a:t>decisions </a:t>
            </a:r>
            <a:endParaRPr lang="en-CA" sz="2700" b="1" dirty="0" smtClean="0"/>
          </a:p>
          <a:p>
            <a:pPr>
              <a:buNone/>
            </a:pPr>
            <a:endParaRPr lang="en-CA" sz="2700" b="1" dirty="0" smtClean="0"/>
          </a:p>
          <a:p>
            <a:pPr>
              <a:buNone/>
            </a:pPr>
            <a:r>
              <a:rPr lang="en-CA" sz="2700" b="1" dirty="0" smtClean="0"/>
              <a:t>Contingency planning </a:t>
            </a:r>
            <a:r>
              <a:rPr lang="en-CA" sz="2700" dirty="0" smtClean="0"/>
              <a:t>helps</a:t>
            </a:r>
            <a:r>
              <a:rPr lang="en-CA" sz="2700" b="1" dirty="0" smtClean="0"/>
              <a:t> </a:t>
            </a:r>
            <a:r>
              <a:rPr lang="en-CA" sz="2700" dirty="0" smtClean="0"/>
              <a:t>us deal with the </a:t>
            </a:r>
          </a:p>
          <a:p>
            <a:pPr>
              <a:buNone/>
            </a:pPr>
            <a:r>
              <a:rPr lang="en-CA" sz="2700" dirty="0" smtClean="0"/>
              <a:t>unknowable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955374"/>
            <a:ext cx="7092280" cy="190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507288" cy="764704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Decision-Making: General Comments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Decisions </a:t>
            </a:r>
            <a:r>
              <a:rPr lang="en-CA" sz="2700" dirty="0"/>
              <a:t>can </a:t>
            </a:r>
            <a:r>
              <a:rPr lang="en-CA" sz="2700" dirty="0" smtClean="0"/>
              <a:t>lead to either </a:t>
            </a:r>
            <a:r>
              <a:rPr lang="en-CA" sz="2700" b="1" dirty="0" smtClean="0"/>
              <a:t>good</a:t>
            </a:r>
            <a:r>
              <a:rPr lang="en-CA" sz="2700" dirty="0" smtClean="0"/>
              <a:t> </a:t>
            </a:r>
            <a:r>
              <a:rPr lang="en-CA" sz="2700" dirty="0"/>
              <a:t>or </a:t>
            </a:r>
            <a:r>
              <a:rPr lang="en-CA" sz="2700" b="1" dirty="0" smtClean="0"/>
              <a:t>bad</a:t>
            </a:r>
            <a:r>
              <a:rPr lang="en-CA" sz="2700" dirty="0" smtClean="0"/>
              <a:t> outcomes</a:t>
            </a:r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r>
              <a:rPr lang="en-CA" sz="2700" dirty="0" smtClean="0"/>
              <a:t>We </a:t>
            </a:r>
            <a:r>
              <a:rPr lang="en-CA" sz="2700" dirty="0"/>
              <a:t>can only find out if we made a </a:t>
            </a:r>
            <a:r>
              <a:rPr lang="en-CA" sz="2700" dirty="0" smtClean="0"/>
              <a:t>good decision </a:t>
            </a:r>
            <a:r>
              <a:rPr lang="en-CA" sz="2700" dirty="0"/>
              <a:t>in </a:t>
            </a:r>
            <a:endParaRPr lang="en-CA" sz="2700" dirty="0" smtClean="0"/>
          </a:p>
          <a:p>
            <a:pPr>
              <a:buNone/>
            </a:pPr>
            <a:r>
              <a:rPr lang="en-CA" sz="2700" b="1" dirty="0" smtClean="0"/>
              <a:t>hindsight</a:t>
            </a:r>
            <a:endParaRPr lang="en-CA" sz="2700" dirty="0" smtClean="0"/>
          </a:p>
          <a:p>
            <a:pPr>
              <a:buNone/>
            </a:pPr>
            <a:endParaRPr lang="en-CA" sz="1300" dirty="0"/>
          </a:p>
          <a:p>
            <a:pPr>
              <a:buNone/>
            </a:pPr>
            <a:r>
              <a:rPr lang="en-CA" sz="2700" dirty="0" smtClean="0"/>
              <a:t>However</a:t>
            </a:r>
            <a:r>
              <a:rPr lang="en-CA" sz="2700" dirty="0"/>
              <a:t>, we can consider “</a:t>
            </a:r>
            <a:r>
              <a:rPr lang="en-CA" sz="2700" b="1" dirty="0"/>
              <a:t>what if</a:t>
            </a:r>
            <a:r>
              <a:rPr lang="en-CA" sz="2700" dirty="0"/>
              <a:t>” </a:t>
            </a:r>
            <a:r>
              <a:rPr lang="en-CA" sz="2700" dirty="0" smtClean="0"/>
              <a:t>scenarios </a:t>
            </a:r>
            <a:r>
              <a:rPr lang="en-CA" sz="2700" dirty="0"/>
              <a:t>to </a:t>
            </a:r>
            <a:r>
              <a:rPr lang="en-CA" sz="2700" dirty="0" smtClean="0"/>
              <a:t>predict </a:t>
            </a:r>
          </a:p>
          <a:p>
            <a:pPr>
              <a:buNone/>
            </a:pPr>
            <a:r>
              <a:rPr lang="en-CA" sz="2700" dirty="0" smtClean="0"/>
              <a:t>whether or not a decision has the potential to be </a:t>
            </a:r>
          </a:p>
          <a:p>
            <a:pPr>
              <a:buNone/>
            </a:pPr>
            <a:r>
              <a:rPr lang="en-CA" sz="2700" dirty="0" smtClean="0"/>
              <a:t>good/bad. 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76470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Decision-Making: General Comments</a:t>
            </a:r>
            <a:endParaRPr lang="en-CA" sz="3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en-CA" sz="13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/>
              <a:t>Every decision has an upside and a downside</a:t>
            </a:r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r>
              <a:rPr lang="en-CA" sz="2700" dirty="0" smtClean="0"/>
              <a:t>A good decision-maker must weight these effectively</a:t>
            </a:r>
          </a:p>
          <a:p>
            <a:pPr>
              <a:buNone/>
            </a:pP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70532"/>
            <a:ext cx="4182244" cy="263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CA" sz="3600" b="1" dirty="0" smtClean="0">
                <a:latin typeface="+mn-lt"/>
              </a:rPr>
              <a:t>General Comments on Decision-Making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686800" cy="2952328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1000" dirty="0" smtClean="0"/>
          </a:p>
          <a:p>
            <a:pPr>
              <a:buNone/>
            </a:pPr>
            <a:r>
              <a:rPr lang="en-CA" sz="2700" dirty="0" smtClean="0"/>
              <a:t>Decisions can and should be </a:t>
            </a:r>
            <a:r>
              <a:rPr lang="en-CA" sz="2700" dirty="0"/>
              <a:t>made </a:t>
            </a:r>
            <a:r>
              <a:rPr lang="en-CA" sz="2700" b="1" dirty="0"/>
              <a:t>adaptively</a:t>
            </a:r>
            <a:r>
              <a:rPr lang="en-CA" sz="2700" dirty="0"/>
              <a:t> and </a:t>
            </a:r>
            <a:r>
              <a:rPr lang="en-CA" sz="2700" b="1" dirty="0"/>
              <a:t>in </a:t>
            </a:r>
            <a:endParaRPr lang="en-CA" sz="2700" b="1" dirty="0" smtClean="0"/>
          </a:p>
          <a:p>
            <a:pPr>
              <a:buNone/>
            </a:pPr>
            <a:r>
              <a:rPr lang="en-CA" sz="2700" b="1" dirty="0" smtClean="0"/>
              <a:t>small increments</a:t>
            </a:r>
            <a:endParaRPr lang="en-CA" sz="2700" dirty="0" smtClean="0"/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endParaRPr lang="en-CA" sz="1300" dirty="0"/>
          </a:p>
          <a:p>
            <a:pPr>
              <a:buNone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400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836712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General Comments on Decision-Making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Real-world decisions </a:t>
            </a:r>
            <a:r>
              <a:rPr lang="en-CA" sz="2700" dirty="0"/>
              <a:t>are subject to </a:t>
            </a:r>
            <a:r>
              <a:rPr lang="en-CA" sz="2700" dirty="0" smtClean="0"/>
              <a:t>constraints (e.g., time, </a:t>
            </a:r>
          </a:p>
          <a:p>
            <a:pPr>
              <a:buNone/>
            </a:pPr>
            <a:r>
              <a:rPr lang="en-CA" sz="2700" dirty="0" smtClean="0"/>
              <a:t>human resources, knowledge, expertise)  </a:t>
            </a:r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Decisions which factor in these constraints are “</a:t>
            </a:r>
            <a:r>
              <a:rPr lang="en-CA" sz="2700" b="1" dirty="0" smtClean="0"/>
              <a:t>realistic</a:t>
            </a:r>
            <a:r>
              <a:rPr lang="en-CA" sz="2700" dirty="0" smtClean="0"/>
              <a:t>” </a:t>
            </a:r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Decisions which ignore these constraints are “</a:t>
            </a:r>
            <a:r>
              <a:rPr lang="en-CA" sz="2700" b="1" dirty="0" smtClean="0"/>
              <a:t>idealistic</a:t>
            </a:r>
            <a:r>
              <a:rPr lang="en-CA" sz="2700" dirty="0" smtClean="0"/>
              <a:t>” </a:t>
            </a:r>
          </a:p>
          <a:p>
            <a:pPr>
              <a:buNone/>
            </a:pPr>
            <a:r>
              <a:rPr lang="en-CA" sz="2700" dirty="0" smtClean="0"/>
              <a:t>and likely doomed to failure</a:t>
            </a:r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endParaRPr lang="en-CA" sz="1300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85010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General Comments on Decision-Making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Most </a:t>
            </a:r>
            <a:r>
              <a:rPr lang="en-CA" sz="2700" dirty="0"/>
              <a:t>of the decisions </a:t>
            </a:r>
            <a:r>
              <a:rPr lang="en-CA" sz="2700" dirty="0" smtClean="0"/>
              <a:t>we make are </a:t>
            </a:r>
            <a:r>
              <a:rPr lang="en-CA" sz="2700" dirty="0"/>
              <a:t>not life or </a:t>
            </a:r>
            <a:r>
              <a:rPr lang="en-CA" sz="2700" dirty="0" smtClean="0"/>
              <a:t>death </a:t>
            </a:r>
            <a:endParaRPr lang="en-CA" sz="2700" dirty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r>
              <a:rPr lang="en-CA" sz="2700" dirty="0" smtClean="0"/>
              <a:t>But… all decisions have consequences</a:t>
            </a:r>
            <a:endParaRPr lang="en-CA" sz="1400" dirty="0" smtClean="0"/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When consequences concern others, we need to pay extra </a:t>
            </a:r>
          </a:p>
          <a:p>
            <a:pPr>
              <a:buNone/>
            </a:pPr>
            <a:r>
              <a:rPr lang="en-CA" sz="2700" dirty="0" smtClean="0"/>
              <a:t>attention to our decision-making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General Comments on Decision-Making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1300" b="1" dirty="0" smtClean="0"/>
          </a:p>
          <a:p>
            <a:pPr>
              <a:buNone/>
            </a:pPr>
            <a:r>
              <a:rPr lang="en-CA" sz="2700" b="1" i="1" dirty="0" smtClean="0"/>
              <a:t>Dealing with “decision paralysis</a:t>
            </a:r>
            <a:r>
              <a:rPr lang="en-CA" sz="2700" b="1" dirty="0" smtClean="0"/>
              <a:t>”</a:t>
            </a:r>
            <a:endParaRPr lang="en-CA" sz="1400" b="1" dirty="0"/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“</a:t>
            </a:r>
            <a:r>
              <a:rPr lang="en-CA" sz="2700" i="1" dirty="0"/>
              <a:t>Is there a small </a:t>
            </a:r>
            <a:r>
              <a:rPr lang="en-CA" sz="2700" i="1" dirty="0" smtClean="0"/>
              <a:t>decision I could </a:t>
            </a:r>
            <a:r>
              <a:rPr lang="en-CA" sz="2700" i="1" dirty="0"/>
              <a:t>make now?  If yes, </a:t>
            </a:r>
            <a:endParaRPr lang="en-CA" sz="2700" i="1" dirty="0" smtClean="0"/>
          </a:p>
          <a:p>
            <a:pPr>
              <a:buNone/>
            </a:pPr>
            <a:r>
              <a:rPr lang="en-CA" sz="2700" i="1" dirty="0" smtClean="0"/>
              <a:t>what information </a:t>
            </a:r>
            <a:r>
              <a:rPr lang="en-CA" sz="2700" i="1" dirty="0"/>
              <a:t>do I </a:t>
            </a:r>
            <a:r>
              <a:rPr lang="en-CA" sz="2700" i="1" dirty="0" smtClean="0"/>
              <a:t>need </a:t>
            </a:r>
            <a:r>
              <a:rPr lang="en-CA" sz="2700" i="1" dirty="0"/>
              <a:t>to make this </a:t>
            </a:r>
            <a:r>
              <a:rPr lang="en-CA" sz="2700" i="1" dirty="0" smtClean="0"/>
              <a:t>decision?</a:t>
            </a:r>
            <a:r>
              <a:rPr lang="en-CA" sz="2700" dirty="0" smtClean="0"/>
              <a:t>”</a:t>
            </a:r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Important to break “</a:t>
            </a:r>
            <a:r>
              <a:rPr lang="en-CA" sz="2700" b="1" dirty="0" smtClean="0"/>
              <a:t>big decisions</a:t>
            </a:r>
            <a:r>
              <a:rPr lang="en-CA" sz="2700" dirty="0" smtClean="0"/>
              <a:t>” down into a series of </a:t>
            </a:r>
          </a:p>
          <a:p>
            <a:pPr>
              <a:buNone/>
            </a:pPr>
            <a:r>
              <a:rPr lang="en-CA" sz="2700" dirty="0" smtClean="0"/>
              <a:t>manageable  “</a:t>
            </a:r>
            <a:r>
              <a:rPr lang="en-CA" sz="2700" b="1" dirty="0" smtClean="0"/>
              <a:t>smaller decisions</a:t>
            </a:r>
            <a:r>
              <a:rPr lang="en-CA" sz="2700" dirty="0" smtClean="0"/>
              <a:t>” </a:t>
            </a:r>
          </a:p>
          <a:p>
            <a:pPr algn="ctr">
              <a:buNone/>
            </a:pPr>
            <a:endParaRPr lang="en-CA" sz="2700" dirty="0" smtClean="0"/>
          </a:p>
          <a:p>
            <a:pPr algn="ctr">
              <a:buNone/>
            </a:pPr>
            <a:r>
              <a:rPr lang="en-CA" sz="2700" b="1" dirty="0" smtClean="0">
                <a:solidFill>
                  <a:srgbClr val="0000FF"/>
                </a:solidFill>
              </a:rPr>
              <a:t>Starting small is key.</a:t>
            </a:r>
          </a:p>
          <a:p>
            <a:pPr>
              <a:buNone/>
            </a:pPr>
            <a:endParaRPr lang="en-CA" sz="2700" b="1" dirty="0" smtClean="0"/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General Comments on Decision-Making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700" dirty="0"/>
              <a:t>Collaborative decisions are usually better than </a:t>
            </a:r>
            <a:r>
              <a:rPr lang="en-CA" sz="2700" dirty="0" smtClean="0"/>
              <a:t>one-sided decisions</a:t>
            </a:r>
            <a:r>
              <a:rPr lang="en-CA" sz="2700" dirty="0"/>
              <a:t>.  </a:t>
            </a:r>
            <a:r>
              <a:rPr lang="en-CA" sz="2700" dirty="0" smtClean="0"/>
              <a:t>In collaboration,</a:t>
            </a:r>
          </a:p>
          <a:p>
            <a:pPr marL="0" indent="0">
              <a:buNone/>
            </a:pPr>
            <a:r>
              <a:rPr lang="en-CA" sz="2700" dirty="0" smtClean="0"/>
              <a:t> </a:t>
            </a:r>
          </a:p>
          <a:p>
            <a:pPr marL="0" indent="0" algn="ctr">
              <a:buNone/>
            </a:pPr>
            <a:r>
              <a:rPr lang="en-CA" sz="2800" b="1" dirty="0" smtClean="0">
                <a:solidFill>
                  <a:srgbClr val="00B050"/>
                </a:solidFill>
              </a:rPr>
              <a:t>1 + 1 often equals more than 2!</a:t>
            </a:r>
          </a:p>
          <a:p>
            <a:pPr marL="0" indent="0">
              <a:buNone/>
            </a:pPr>
            <a:endParaRPr lang="en-CA" sz="1300" dirty="0" smtClean="0"/>
          </a:p>
          <a:p>
            <a:pPr marL="0" indent="0">
              <a:buNone/>
            </a:pPr>
            <a:endParaRPr lang="en-CA" sz="1300" dirty="0" smtClean="0"/>
          </a:p>
          <a:p>
            <a:pPr marL="0" indent="0">
              <a:buNone/>
            </a:pPr>
            <a:r>
              <a:rPr lang="en-CA" sz="2700" dirty="0" smtClean="0"/>
              <a:t>Decisions that </a:t>
            </a:r>
            <a:r>
              <a:rPr lang="en-CA" sz="2700" dirty="0"/>
              <a:t>are mindful </a:t>
            </a:r>
            <a:r>
              <a:rPr lang="en-CA" sz="2700" dirty="0" smtClean="0"/>
              <a:t>of </a:t>
            </a:r>
            <a:r>
              <a:rPr lang="en-CA" sz="2700" u="sng" dirty="0"/>
              <a:t>all</a:t>
            </a:r>
            <a:r>
              <a:rPr lang="en-CA" sz="2700" dirty="0"/>
              <a:t> </a:t>
            </a:r>
            <a:r>
              <a:rPr lang="en-CA" sz="2700" dirty="0" smtClean="0"/>
              <a:t>the stakeholders’ requirements </a:t>
            </a:r>
            <a:r>
              <a:rPr lang="en-CA" sz="2700" dirty="0"/>
              <a:t>are better than those </a:t>
            </a:r>
            <a:r>
              <a:rPr lang="en-CA" sz="2700" dirty="0" smtClean="0"/>
              <a:t>decisions that </a:t>
            </a:r>
            <a:r>
              <a:rPr lang="en-CA" sz="2700" dirty="0"/>
              <a:t>aim </a:t>
            </a:r>
            <a:r>
              <a:rPr lang="en-CA" sz="2700" dirty="0" smtClean="0"/>
              <a:t>to impose change </a:t>
            </a:r>
            <a:r>
              <a:rPr lang="en-CA" sz="2700" dirty="0"/>
              <a:t>from </a:t>
            </a:r>
            <a:r>
              <a:rPr lang="en-CA" sz="2700" dirty="0" smtClean="0"/>
              <a:t>the outside </a:t>
            </a:r>
            <a:r>
              <a:rPr lang="en-CA" sz="2700" dirty="0"/>
              <a:t>or </a:t>
            </a:r>
            <a:r>
              <a:rPr lang="en-CA" sz="2700" dirty="0" smtClean="0"/>
              <a:t>from above </a:t>
            </a:r>
            <a:r>
              <a:rPr lang="en-CA" sz="2700" dirty="0"/>
              <a:t>  </a:t>
            </a:r>
            <a:r>
              <a:rPr lang="en-CA" dirty="0"/>
              <a:t> 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b="1" dirty="0" smtClean="0">
                <a:solidFill>
                  <a:srgbClr val="0000FF"/>
                </a:solidFill>
              </a:rPr>
              <a:t>Relationship building is an important part of any decision-making process</a:t>
            </a:r>
          </a:p>
          <a:p>
            <a:pPr marL="0" indent="0"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Relationship Building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CA" sz="2800" dirty="0" smtClean="0"/>
              <a:t>Treat every client as your most important one</a:t>
            </a:r>
          </a:p>
          <a:p>
            <a:pPr>
              <a:spcBef>
                <a:spcPts val="0"/>
              </a:spcBef>
              <a:buNone/>
            </a:pPr>
            <a:endParaRPr lang="en-AU" sz="2700" dirty="0" smtClean="0"/>
          </a:p>
          <a:p>
            <a:pPr>
              <a:spcBef>
                <a:spcPts val="0"/>
              </a:spcBef>
            </a:pPr>
            <a:r>
              <a:rPr lang="en-AU" sz="2700" dirty="0" smtClean="0"/>
              <a:t>Respond promptly </a:t>
            </a:r>
          </a:p>
          <a:p>
            <a:pPr>
              <a:spcBef>
                <a:spcPts val="0"/>
              </a:spcBef>
              <a:buNone/>
            </a:pPr>
            <a:r>
              <a:rPr lang="en-AU" sz="27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AU" sz="2700" dirty="0" smtClean="0"/>
              <a:t>Ask questions / Encourage feedback</a:t>
            </a:r>
          </a:p>
          <a:p>
            <a:pPr>
              <a:spcBef>
                <a:spcPts val="0"/>
              </a:spcBef>
            </a:pPr>
            <a:endParaRPr lang="en-CA" sz="2700" dirty="0" smtClean="0"/>
          </a:p>
          <a:p>
            <a:pPr>
              <a:spcBef>
                <a:spcPts val="0"/>
              </a:spcBef>
            </a:pPr>
            <a:r>
              <a:rPr lang="en-CA" sz="2700" dirty="0" smtClean="0"/>
              <a:t>Go the extra mile  </a:t>
            </a:r>
          </a:p>
          <a:p>
            <a:pPr>
              <a:spcBef>
                <a:spcPts val="0"/>
              </a:spcBef>
              <a:buNone/>
            </a:pPr>
            <a:endParaRPr lang="en-CA" sz="2700" dirty="0" smtClean="0"/>
          </a:p>
          <a:p>
            <a:pPr>
              <a:spcBef>
                <a:spcPts val="0"/>
              </a:spcBef>
            </a:pPr>
            <a:r>
              <a:rPr lang="en-CA" sz="2800" dirty="0" smtClean="0"/>
              <a:t>Focus on results</a:t>
            </a:r>
          </a:p>
          <a:p>
            <a:pPr>
              <a:spcBef>
                <a:spcPts val="0"/>
              </a:spcBef>
            </a:pPr>
            <a:endParaRPr lang="en-CA" sz="2800" dirty="0" smtClean="0"/>
          </a:p>
          <a:p>
            <a:pPr>
              <a:spcBef>
                <a:spcPts val="0"/>
              </a:spcBef>
            </a:pPr>
            <a:r>
              <a:rPr lang="en-CA" sz="2800" dirty="0" smtClean="0"/>
              <a:t>Always summarize next steps</a:t>
            </a:r>
          </a:p>
          <a:p>
            <a:pPr>
              <a:spcBef>
                <a:spcPts val="0"/>
              </a:spcBef>
            </a:pPr>
            <a:endParaRPr lang="en-CA" sz="2700" dirty="0" smtClean="0"/>
          </a:p>
          <a:p>
            <a:pPr>
              <a:spcBef>
                <a:spcPts val="0"/>
              </a:spcBef>
            </a:pPr>
            <a:endParaRPr lang="en-CA" sz="2700" dirty="0" smtClean="0"/>
          </a:p>
          <a:p>
            <a:pPr>
              <a:buNone/>
            </a:pPr>
            <a:endParaRPr lang="en-CA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Key Things to Remember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b="1" dirty="0" smtClean="0"/>
              <a:t> Timeliness</a:t>
            </a:r>
          </a:p>
          <a:p>
            <a:pPr>
              <a:buFont typeface="Wingdings" pitchFamily="2" charset="2"/>
              <a:buChar char="q"/>
            </a:pPr>
            <a:endParaRPr lang="en-CA" dirty="0" smtClean="0"/>
          </a:p>
          <a:p>
            <a:pPr>
              <a:buFont typeface="Wingdings" pitchFamily="2" charset="2"/>
              <a:buChar char="q"/>
            </a:pPr>
            <a:r>
              <a:rPr lang="en-CA" b="1" dirty="0" smtClean="0"/>
              <a:t> Information</a:t>
            </a:r>
          </a:p>
          <a:p>
            <a:pPr>
              <a:buFont typeface="Wingdings" pitchFamily="2" charset="2"/>
              <a:buChar char="q"/>
            </a:pPr>
            <a:endParaRPr lang="en-CA" dirty="0" smtClean="0"/>
          </a:p>
          <a:p>
            <a:pPr>
              <a:buFont typeface="Wingdings" pitchFamily="2" charset="2"/>
              <a:buChar char="q"/>
            </a:pPr>
            <a:r>
              <a:rPr lang="en-CA" b="1" dirty="0" smtClean="0"/>
              <a:t> Contingency planning</a:t>
            </a:r>
            <a:endParaRPr lang="en-CA" dirty="0" smtClean="0"/>
          </a:p>
          <a:p>
            <a:pPr>
              <a:buFont typeface="Wingdings" pitchFamily="2" charset="2"/>
              <a:buChar char="q"/>
            </a:pPr>
            <a:endParaRPr lang="en-CA" b="1" dirty="0" smtClean="0"/>
          </a:p>
          <a:p>
            <a:pPr>
              <a:buFont typeface="Wingdings" pitchFamily="2" charset="2"/>
              <a:buChar char="q"/>
            </a:pPr>
            <a:r>
              <a:rPr lang="en-CA" b="1" dirty="0" smtClean="0"/>
              <a:t> What-if scenarios</a:t>
            </a:r>
            <a:endParaRPr lang="en-CA" dirty="0" smtClean="0"/>
          </a:p>
          <a:p>
            <a:pPr>
              <a:buNone/>
            </a:pPr>
            <a:endParaRPr lang="en-CA" b="1" dirty="0" smtClean="0"/>
          </a:p>
          <a:p>
            <a:pPr>
              <a:buFont typeface="Wingdings" pitchFamily="2" charset="2"/>
              <a:buChar char="q"/>
            </a:pPr>
            <a:r>
              <a:rPr lang="en-CA" b="1" dirty="0" smtClean="0"/>
              <a:t> Wise mind</a:t>
            </a:r>
            <a:endParaRPr lang="en-CA" dirty="0" smtClean="0"/>
          </a:p>
          <a:p>
            <a:pPr>
              <a:buFont typeface="Wingdings" pitchFamily="2" charset="2"/>
              <a:buChar char="q"/>
            </a:pPr>
            <a:endParaRPr lang="en-CA" b="1" dirty="0" smtClean="0"/>
          </a:p>
          <a:p>
            <a:pPr>
              <a:buFont typeface="Wingdings" pitchFamily="2" charset="2"/>
              <a:buChar char="q"/>
            </a:pPr>
            <a:r>
              <a:rPr lang="en-CA" b="1" dirty="0" smtClean="0"/>
              <a:t> Relationship building </a:t>
            </a:r>
            <a:endParaRPr lang="en-CA" dirty="0" smtClean="0"/>
          </a:p>
          <a:p>
            <a:pPr>
              <a:buNone/>
            </a:pPr>
            <a:endParaRPr lang="en-CA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Panelists &amp; Organizer/Chair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700" i="1" dirty="0" smtClean="0"/>
              <a:t>Panelists: </a:t>
            </a:r>
          </a:p>
          <a:p>
            <a:pPr>
              <a:buNone/>
            </a:pPr>
            <a:r>
              <a:rPr lang="en-CA" sz="2700" b="1" dirty="0" smtClean="0"/>
              <a:t>Michael Greene, </a:t>
            </a:r>
            <a:r>
              <a:rPr lang="en-CA" sz="2700" dirty="0" smtClean="0"/>
              <a:t>Deloitte Consulting</a:t>
            </a:r>
          </a:p>
          <a:p>
            <a:pPr>
              <a:buNone/>
            </a:pPr>
            <a:r>
              <a:rPr lang="en-CA" sz="2700" b="1" dirty="0" smtClean="0"/>
              <a:t>John H. </a:t>
            </a:r>
            <a:r>
              <a:rPr lang="en-CA" sz="2700" b="1" dirty="0" err="1" smtClean="0"/>
              <a:t>Schuenemeyer</a:t>
            </a:r>
            <a:r>
              <a:rPr lang="en-CA" sz="2700" dirty="0" smtClean="0"/>
              <a:t>, Southwest Statistical </a:t>
            </a:r>
          </a:p>
          <a:p>
            <a:pPr>
              <a:buNone/>
            </a:pPr>
            <a:r>
              <a:rPr lang="en-CA" sz="2700" dirty="0" smtClean="0"/>
              <a:t>Consulting</a:t>
            </a:r>
          </a:p>
          <a:p>
            <a:pPr>
              <a:buNone/>
            </a:pPr>
            <a:r>
              <a:rPr lang="en-CA" sz="2700" b="1" dirty="0" smtClean="0"/>
              <a:t>Ralph M. Turner</a:t>
            </a:r>
            <a:r>
              <a:rPr lang="en-CA" sz="2700" dirty="0" smtClean="0"/>
              <a:t>, </a:t>
            </a:r>
            <a:r>
              <a:rPr lang="en-CA" sz="2700" dirty="0" err="1" smtClean="0"/>
              <a:t>HealthCore</a:t>
            </a:r>
            <a:r>
              <a:rPr lang="en-CA" sz="2700" dirty="0" smtClean="0"/>
              <a:t> </a:t>
            </a:r>
          </a:p>
          <a:p>
            <a:pPr>
              <a:buNone/>
            </a:pPr>
            <a:r>
              <a:rPr lang="en-CA" sz="2700" b="1" dirty="0" err="1" smtClean="0"/>
              <a:t>MaryJo</a:t>
            </a:r>
            <a:r>
              <a:rPr lang="en-CA" sz="2700" b="1" dirty="0" smtClean="0"/>
              <a:t> O. Smith</a:t>
            </a:r>
            <a:r>
              <a:rPr lang="en-CA" sz="2700" dirty="0" smtClean="0"/>
              <a:t>, </a:t>
            </a:r>
            <a:r>
              <a:rPr lang="en-CA" sz="2700" dirty="0" err="1" smtClean="0"/>
              <a:t>Ypsilon</a:t>
            </a:r>
            <a:r>
              <a:rPr lang="en-CA" sz="2700" dirty="0" smtClean="0"/>
              <a:t> Associates </a:t>
            </a:r>
          </a:p>
          <a:p>
            <a:pPr>
              <a:buNone/>
            </a:pPr>
            <a:endParaRPr lang="en-CA" sz="2700" b="1" dirty="0" smtClean="0"/>
          </a:p>
          <a:p>
            <a:pPr>
              <a:buNone/>
            </a:pPr>
            <a:r>
              <a:rPr lang="en-CA" sz="2700" i="1" dirty="0" smtClean="0"/>
              <a:t>Organizer/Chair: </a:t>
            </a:r>
          </a:p>
          <a:p>
            <a:pPr>
              <a:buNone/>
            </a:pPr>
            <a:r>
              <a:rPr lang="en-CA" sz="2700" b="1" dirty="0" smtClean="0"/>
              <a:t>Isabella R. Ghement </a:t>
            </a:r>
            <a:endParaRPr lang="en-CA" sz="2700" i="1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Decision-Making, Risk and Uncertainty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196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CA" sz="2900" b="1" i="1" dirty="0" smtClean="0">
                <a:solidFill>
                  <a:srgbClr val="0000FF"/>
                </a:solidFill>
              </a:rPr>
              <a:t>  Decisions often require consideration of </a:t>
            </a:r>
          </a:p>
          <a:p>
            <a:pPr>
              <a:spcBef>
                <a:spcPts val="0"/>
              </a:spcBef>
              <a:buNone/>
            </a:pPr>
            <a:r>
              <a:rPr lang="en-CA" sz="2900" b="1" i="1" dirty="0" smtClean="0">
                <a:solidFill>
                  <a:srgbClr val="0000FF"/>
                </a:solidFill>
              </a:rPr>
              <a:t>                     risk and uncertainty</a:t>
            </a:r>
          </a:p>
          <a:p>
            <a:pPr>
              <a:spcBef>
                <a:spcPts val="0"/>
              </a:spcBef>
              <a:buNone/>
            </a:pPr>
            <a:endParaRPr lang="en-CA" sz="2700" b="1" dirty="0" smtClean="0"/>
          </a:p>
          <a:p>
            <a:pPr>
              <a:spcBef>
                <a:spcPts val="0"/>
              </a:spcBef>
              <a:buNone/>
            </a:pPr>
            <a:r>
              <a:rPr lang="en-CA" sz="2700" b="1" dirty="0" smtClean="0"/>
              <a:t>Personal Decisions:</a:t>
            </a:r>
          </a:p>
          <a:p>
            <a:pPr>
              <a:spcBef>
                <a:spcPts val="0"/>
              </a:spcBef>
              <a:buNone/>
            </a:pPr>
            <a:r>
              <a:rPr lang="en-CA" sz="2700" b="1" dirty="0" smtClean="0"/>
              <a:t>   </a:t>
            </a:r>
            <a:r>
              <a:rPr lang="en-CA" sz="2700" dirty="0" smtClean="0"/>
              <a:t>climb a  mountain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  decide to quit smoking 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  have surgery</a:t>
            </a:r>
          </a:p>
          <a:p>
            <a:pPr>
              <a:spcBef>
                <a:spcPts val="0"/>
              </a:spcBef>
              <a:buNone/>
            </a:pPr>
            <a:endParaRPr lang="en-CA" sz="2700" b="1" dirty="0"/>
          </a:p>
          <a:p>
            <a:pPr>
              <a:spcBef>
                <a:spcPts val="0"/>
              </a:spcBef>
              <a:buNone/>
            </a:pPr>
            <a:r>
              <a:rPr lang="en-CA" sz="2700" b="1" dirty="0" smtClean="0"/>
              <a:t>Business Decisions: 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/>
              <a:t> </a:t>
            </a:r>
            <a:r>
              <a:rPr lang="en-CA" sz="2700" dirty="0" smtClean="0"/>
              <a:t>  introduce a new product line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  drill a well to explore for oil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/>
              <a:t> </a:t>
            </a:r>
            <a:r>
              <a:rPr lang="en-CA" sz="2700" dirty="0" smtClean="0"/>
              <a:t>  start a new business</a:t>
            </a:r>
          </a:p>
          <a:p>
            <a:pPr>
              <a:spcBef>
                <a:spcPts val="0"/>
              </a:spcBef>
              <a:buNone/>
            </a:pPr>
            <a:r>
              <a:rPr lang="en-CA" sz="2700" b="1" dirty="0"/>
              <a:t> </a:t>
            </a:r>
            <a:r>
              <a:rPr lang="en-CA" sz="2700" b="1" dirty="0" smtClean="0"/>
              <a:t>  </a:t>
            </a:r>
          </a:p>
          <a:p>
            <a:pPr>
              <a:spcBef>
                <a:spcPts val="0"/>
              </a:spcBef>
              <a:buNone/>
            </a:pPr>
            <a:endParaRPr lang="en-CA" sz="27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CA" sz="27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CA" sz="27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CA" sz="27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CA" sz="27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231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76470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Decision-Making, Risk and Uncertainty</a:t>
            </a:r>
            <a:endParaRPr lang="en-CA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2894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CA" sz="27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CA" sz="2700" b="1" dirty="0" smtClean="0"/>
              <a:t>Risk </a:t>
            </a:r>
            <a:r>
              <a:rPr lang="en-CA" sz="2700" dirty="0" smtClean="0"/>
              <a:t>involves </a:t>
            </a:r>
            <a:r>
              <a:rPr lang="en-CA" sz="2700" b="1" dirty="0" smtClean="0"/>
              <a:t>loss </a:t>
            </a:r>
            <a:r>
              <a:rPr lang="en-CA" sz="2700" dirty="0" smtClean="0"/>
              <a:t>– dollars, health, job, ….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lang="en-CA" sz="2700" dirty="0" smtClean="0"/>
          </a:p>
          <a:p>
            <a:pPr>
              <a:spcBef>
                <a:spcPts val="0"/>
              </a:spcBef>
              <a:buNone/>
            </a:pPr>
            <a:r>
              <a:rPr lang="en-CA" sz="2700" b="1" dirty="0" smtClean="0"/>
              <a:t>Uncertainty</a:t>
            </a:r>
            <a:r>
              <a:rPr lang="en-CA" sz="2700" dirty="0" smtClean="0"/>
              <a:t> involves the </a:t>
            </a:r>
            <a:r>
              <a:rPr lang="en-CA" sz="2700" b="1" dirty="0" smtClean="0"/>
              <a:t>unknowable</a:t>
            </a:r>
            <a:r>
              <a:rPr lang="en-CA" sz="2700" dirty="0" smtClean="0"/>
              <a:t>   </a:t>
            </a:r>
            <a:r>
              <a:rPr lang="en-CA" sz="2700" b="1" dirty="0" smtClean="0">
                <a:solidFill>
                  <a:srgbClr val="FF0000"/>
                </a:solidFill>
              </a:rPr>
              <a:t>&lt;-  enter the  </a:t>
            </a:r>
          </a:p>
          <a:p>
            <a:pPr>
              <a:spcBef>
                <a:spcPts val="0"/>
              </a:spcBef>
              <a:buNone/>
            </a:pPr>
            <a:r>
              <a:rPr lang="en-CA" sz="2700" b="1" dirty="0" smtClean="0">
                <a:solidFill>
                  <a:srgbClr val="FF0000"/>
                </a:solidFill>
              </a:rPr>
              <a:t>                                                                                consulting</a:t>
            </a:r>
          </a:p>
          <a:p>
            <a:pPr>
              <a:spcBef>
                <a:spcPts val="0"/>
              </a:spcBef>
              <a:buNone/>
            </a:pPr>
            <a:r>
              <a:rPr lang="en-CA" sz="2700" b="1" dirty="0" smtClean="0">
                <a:solidFill>
                  <a:srgbClr val="FF0000"/>
                </a:solidFill>
              </a:rPr>
              <a:t>                                                                                statistician</a:t>
            </a:r>
          </a:p>
          <a:p>
            <a:pPr>
              <a:spcBef>
                <a:spcPts val="0"/>
              </a:spcBef>
              <a:buNone/>
            </a:pPr>
            <a:endParaRPr lang="en-CA" sz="2700" dirty="0" smtClean="0"/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A </a:t>
            </a:r>
            <a:r>
              <a:rPr lang="en-CA" sz="2700" b="1" dirty="0" smtClean="0"/>
              <a:t>lower level of uncertainty </a:t>
            </a:r>
            <a:r>
              <a:rPr lang="en-CA" sz="2700" dirty="0" smtClean="0"/>
              <a:t>generally helps to 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   </a:t>
            </a:r>
            <a:r>
              <a:rPr lang="en-CA" sz="2700" b="1" dirty="0" smtClean="0"/>
              <a:t>reduce the risk</a:t>
            </a:r>
            <a:endParaRPr lang="en-CA" sz="2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</a:rPr>
              <a:t>Decision-Making, Risk and Uncertainty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CA" sz="2700" dirty="0" smtClean="0"/>
              <a:t>Let  </a:t>
            </a:r>
            <a:r>
              <a:rPr lang="en-CA" sz="2700" b="1" dirty="0" smtClean="0">
                <a:solidFill>
                  <a:srgbClr val="C00000"/>
                </a:solidFill>
              </a:rPr>
              <a:t>L </a:t>
            </a:r>
            <a:r>
              <a:rPr lang="en-CA" sz="2700" dirty="0" smtClean="0"/>
              <a:t>be the </a:t>
            </a:r>
            <a:r>
              <a:rPr lang="en-CA" sz="2700" b="1" dirty="0" smtClean="0"/>
              <a:t>loss </a:t>
            </a:r>
            <a:r>
              <a:rPr lang="en-CA" sz="2700" dirty="0" smtClean="0"/>
              <a:t>(usually converted to a $ amount) and 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       </a:t>
            </a:r>
            <a:r>
              <a:rPr lang="en-CA" sz="2700" b="1" dirty="0" smtClean="0">
                <a:solidFill>
                  <a:srgbClr val="C00000"/>
                </a:solidFill>
              </a:rPr>
              <a:t>p</a:t>
            </a:r>
            <a:r>
              <a:rPr lang="en-CA" sz="2700" dirty="0" smtClean="0"/>
              <a:t> be the </a:t>
            </a:r>
            <a:r>
              <a:rPr lang="en-CA" sz="2700" b="1" dirty="0" smtClean="0"/>
              <a:t>probability of loss</a:t>
            </a:r>
          </a:p>
          <a:p>
            <a:pPr>
              <a:spcBef>
                <a:spcPts val="0"/>
              </a:spcBef>
              <a:buNone/>
            </a:pPr>
            <a:endParaRPr lang="en-CA" sz="2700" dirty="0" smtClean="0"/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Then  the risk is given by   </a:t>
            </a:r>
            <a:r>
              <a:rPr lang="en-CA" sz="2700" b="1" dirty="0" smtClean="0">
                <a:solidFill>
                  <a:srgbClr val="C00000"/>
                </a:solidFill>
              </a:rPr>
              <a:t>Risk = L</a:t>
            </a:r>
            <a:endParaRPr lang="en-CA" sz="2700" b="1" dirty="0" smtClean="0"/>
          </a:p>
          <a:p>
            <a:pPr>
              <a:spcBef>
                <a:spcPts val="0"/>
              </a:spcBef>
              <a:buNone/>
            </a:pPr>
            <a:endParaRPr lang="en-CA" sz="1300" dirty="0" smtClean="0"/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and the expected loss is given by:</a:t>
            </a:r>
          </a:p>
          <a:p>
            <a:pPr>
              <a:spcBef>
                <a:spcPts val="0"/>
              </a:spcBef>
              <a:buNone/>
            </a:pPr>
            <a:endParaRPr lang="en-CA" sz="2700" dirty="0" smtClean="0"/>
          </a:p>
          <a:p>
            <a:pPr>
              <a:spcBef>
                <a:spcPts val="0"/>
              </a:spcBef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         </a:t>
            </a:r>
            <a:r>
              <a:rPr lang="en-CA" sz="2700" b="1" dirty="0" smtClean="0">
                <a:solidFill>
                  <a:srgbClr val="C00000"/>
                </a:solidFill>
              </a:rPr>
              <a:t>E</a:t>
            </a:r>
            <a:r>
              <a:rPr lang="en-CA" sz="2700" b="1" baseline="-25000" dirty="0" smtClean="0">
                <a:solidFill>
                  <a:srgbClr val="C00000"/>
                </a:solidFill>
              </a:rPr>
              <a:t>L</a:t>
            </a:r>
            <a:r>
              <a:rPr lang="en-CA" sz="2700" b="1" dirty="0" smtClean="0">
                <a:solidFill>
                  <a:srgbClr val="C00000"/>
                </a:solidFill>
              </a:rPr>
              <a:t> = </a:t>
            </a:r>
            <a:r>
              <a:rPr lang="en-CA" sz="2700" b="1" dirty="0" err="1" smtClean="0">
                <a:solidFill>
                  <a:srgbClr val="C00000"/>
                </a:solidFill>
              </a:rPr>
              <a:t>R</a:t>
            </a:r>
            <a:r>
              <a:rPr lang="en-CA" sz="2700" b="1" baseline="-25000" dirty="0" err="1" smtClean="0">
                <a:solidFill>
                  <a:srgbClr val="C00000"/>
                </a:solidFill>
              </a:rPr>
              <a:t>p</a:t>
            </a:r>
            <a:r>
              <a:rPr lang="en-CA" sz="2700" b="1" dirty="0" smtClean="0">
                <a:solidFill>
                  <a:srgbClr val="C00000"/>
                </a:solidFill>
              </a:rPr>
              <a:t> = p x L</a:t>
            </a:r>
          </a:p>
          <a:p>
            <a:pPr>
              <a:spcBef>
                <a:spcPts val="0"/>
              </a:spcBef>
              <a:buNone/>
            </a:pPr>
            <a:r>
              <a:rPr lang="en-CA" sz="2700" b="1" dirty="0" smtClean="0"/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en-CA" sz="2700" dirty="0" smtClean="0"/>
              <a:t>Often alternative expected losses </a:t>
            </a:r>
            <a:r>
              <a:rPr lang="en-CA" sz="2700" dirty="0" smtClean="0">
                <a:solidFill>
                  <a:srgbClr val="C00000"/>
                </a:solidFill>
              </a:rPr>
              <a:t> </a:t>
            </a:r>
            <a:r>
              <a:rPr lang="en-CA" sz="2700" b="1" dirty="0" smtClean="0">
                <a:solidFill>
                  <a:srgbClr val="C00000"/>
                </a:solidFill>
              </a:rPr>
              <a:t>E</a:t>
            </a:r>
            <a:r>
              <a:rPr lang="en-CA" sz="2700" b="1" baseline="-25000" dirty="0" smtClean="0">
                <a:solidFill>
                  <a:srgbClr val="C00000"/>
                </a:solidFill>
              </a:rPr>
              <a:t>L</a:t>
            </a:r>
            <a:r>
              <a:rPr lang="en-CA" sz="2700" b="1" dirty="0" smtClean="0">
                <a:solidFill>
                  <a:srgbClr val="C00000"/>
                </a:solidFill>
              </a:rPr>
              <a:t> </a:t>
            </a:r>
            <a:r>
              <a:rPr lang="en-CA" sz="2700" dirty="0" smtClean="0"/>
              <a:t>are considered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644008" y="3501008"/>
            <a:ext cx="3600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p</a:t>
            </a:r>
            <a:r>
              <a:rPr lang="en-CA" dirty="0" smtClean="0"/>
              <a:t> is where the uncertainty arises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99792" y="3573016"/>
            <a:ext cx="0" cy="3913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699792" y="3573016"/>
            <a:ext cx="1944216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700" dirty="0" smtClean="0"/>
              <a:t>As consulting statisticians, we need to: </a:t>
            </a:r>
          </a:p>
          <a:p>
            <a:pPr>
              <a:buNone/>
            </a:pPr>
            <a:endParaRPr lang="en-CA" sz="2700" dirty="0" smtClean="0"/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Recognize the importance that risk plays in decision making</a:t>
            </a:r>
          </a:p>
          <a:p>
            <a:pPr marL="0" indent="0">
              <a:buNone/>
            </a:pPr>
            <a:endParaRPr lang="en-CA" sz="2700" dirty="0" smtClean="0"/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Develop a model/analysis that correctly represents uncertainty</a:t>
            </a:r>
          </a:p>
          <a:p>
            <a:pPr>
              <a:buNone/>
            </a:pPr>
            <a:endParaRPr lang="en-CA" sz="2700" dirty="0" smtClean="0"/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Explain the uncertainty in context, often with the use of graphs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700" b="1" dirty="0" smtClean="0"/>
              <a:t>Uncertainty can be minimized </a:t>
            </a:r>
            <a:r>
              <a:rPr lang="en-CA" sz="2700" dirty="0" smtClean="0"/>
              <a:t>by accounting for the </a:t>
            </a:r>
          </a:p>
          <a:p>
            <a:pPr>
              <a:buNone/>
            </a:pPr>
            <a:r>
              <a:rPr lang="en-CA" sz="2700" dirty="0" smtClean="0"/>
              <a:t>following factors during modeling/analyses:</a:t>
            </a:r>
          </a:p>
          <a:p>
            <a:pPr>
              <a:buNone/>
            </a:pPr>
            <a:endParaRPr lang="en-CA" sz="2700" dirty="0" smtClean="0"/>
          </a:p>
          <a:p>
            <a:pPr>
              <a:buFont typeface="Wingdings" pitchFamily="2" charset="2"/>
              <a:buChar char="Ø"/>
            </a:pPr>
            <a:r>
              <a:rPr lang="en-CA" sz="2700" dirty="0" smtClean="0"/>
              <a:t>Dependence (e.g., temporal, spatial)</a:t>
            </a:r>
          </a:p>
          <a:p>
            <a:pPr>
              <a:buFont typeface="Wingdings" pitchFamily="2" charset="2"/>
              <a:buChar char="Ø"/>
            </a:pPr>
            <a:r>
              <a:rPr lang="en-CA" sz="2700" dirty="0" smtClean="0"/>
              <a:t>Measurement error in input variables</a:t>
            </a:r>
          </a:p>
          <a:p>
            <a:pPr>
              <a:buFont typeface="Wingdings" pitchFamily="2" charset="2"/>
              <a:buChar char="Ø"/>
            </a:pPr>
            <a:r>
              <a:rPr lang="en-CA" sz="2700" dirty="0" smtClean="0"/>
              <a:t>Interactions among variables</a:t>
            </a:r>
          </a:p>
          <a:p>
            <a:pPr>
              <a:buFont typeface="Wingdings" pitchFamily="2" charset="2"/>
              <a:buChar char="Ø"/>
            </a:pPr>
            <a:r>
              <a:rPr lang="en-CA" sz="2700" dirty="0" smtClean="0"/>
              <a:t>Relevance of historical data</a:t>
            </a:r>
          </a:p>
          <a:p>
            <a:pPr>
              <a:buFont typeface="Wingdings" pitchFamily="2" charset="2"/>
              <a:buChar char="Ø"/>
            </a:pPr>
            <a:r>
              <a:rPr lang="en-CA" sz="2700" dirty="0" smtClean="0"/>
              <a:t>Relevant theory</a:t>
            </a:r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b="1" dirty="0" smtClean="0"/>
              <a:t>Uncertainty needs to reflect random variations</a:t>
            </a:r>
          </a:p>
          <a:p>
            <a:pPr>
              <a:buNone/>
            </a:pPr>
            <a:endParaRPr lang="en-CA" sz="27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692696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CA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1300" b="1" u="sng" dirty="0" smtClean="0"/>
          </a:p>
          <a:p>
            <a:pPr>
              <a:buNone/>
            </a:pPr>
            <a:r>
              <a:rPr lang="en-CA" sz="2700" b="1" i="1" dirty="0" smtClean="0"/>
              <a:t>Explaining Uncertainty to Clients:</a:t>
            </a:r>
          </a:p>
          <a:p>
            <a:pPr>
              <a:buNone/>
            </a:pPr>
            <a:endParaRPr lang="en-CA" sz="27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CA" sz="2700" dirty="0" smtClean="0">
                <a:solidFill>
                  <a:srgbClr val="0000FF"/>
                </a:solidFill>
              </a:rPr>
              <a:t>  </a:t>
            </a:r>
            <a:r>
              <a:rPr lang="en-CA" sz="2700" dirty="0" smtClean="0"/>
              <a:t>Appropriate graphics can be more meaningful to a </a:t>
            </a:r>
          </a:p>
          <a:p>
            <a:pPr>
              <a:buNone/>
            </a:pPr>
            <a:r>
              <a:rPr lang="en-CA" sz="2700" dirty="0" smtClean="0"/>
              <a:t>client to understand uncertainty than numerical </a:t>
            </a:r>
          </a:p>
          <a:p>
            <a:pPr>
              <a:buNone/>
            </a:pPr>
            <a:r>
              <a:rPr lang="en-CA" sz="2700" dirty="0" smtClean="0"/>
              <a:t>values</a:t>
            </a:r>
          </a:p>
          <a:p>
            <a:pPr>
              <a:buNone/>
            </a:pPr>
            <a:endParaRPr lang="en-CA" sz="2700" dirty="0" smtClean="0"/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  As consultants, we need to emphasize that, in </a:t>
            </a:r>
          </a:p>
          <a:p>
            <a:pPr>
              <a:buNone/>
            </a:pPr>
            <a:r>
              <a:rPr lang="en-CA" sz="2700" dirty="0" smtClean="0"/>
              <a:t>many situations,  numerical values should serve only </a:t>
            </a:r>
          </a:p>
          <a:p>
            <a:pPr>
              <a:buNone/>
            </a:pPr>
            <a:r>
              <a:rPr lang="en-CA" sz="2700" dirty="0" smtClean="0"/>
              <a:t>as guidelines</a:t>
            </a:r>
            <a:endParaRPr lang="en-CA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76470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US" sz="36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26</a:t>
            </a:fld>
            <a:endParaRPr lang="en-CA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t="9256" r="3098" b="5939"/>
          <a:stretch/>
        </p:blipFill>
        <p:spPr bwMode="auto">
          <a:xfrm>
            <a:off x="2987824" y="980728"/>
            <a:ext cx="5904655" cy="5328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arto="http://schemas.microsoft.com/office/word/2006/arto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1412776"/>
            <a:ext cx="2232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700" b="1" dirty="0" err="1" smtClean="0"/>
              <a:t>Boxplots</a:t>
            </a:r>
            <a:r>
              <a:rPr lang="en-CA" sz="2700" b="1" dirty="0" smtClean="0"/>
              <a:t> </a:t>
            </a:r>
            <a:endParaRPr lang="en-CA" sz="2700" b="1" dirty="0"/>
          </a:p>
        </p:txBody>
      </p:sp>
    </p:spTree>
    <p:extLst>
      <p:ext uri="{BB962C8B-B14F-4D97-AF65-F5344CB8AC3E}">
        <p14:creationId xmlns:p14="http://schemas.microsoft.com/office/powerpoint/2010/main" xmlns="" val="39389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836712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1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Problem: </a:t>
            </a:r>
          </a:p>
          <a:p>
            <a:pPr>
              <a:buNone/>
            </a:pPr>
            <a:r>
              <a:rPr lang="en-CA" sz="2700" dirty="0">
                <a:solidFill>
                  <a:srgbClr val="0000FF"/>
                </a:solidFill>
              </a:rPr>
              <a:t> </a:t>
            </a:r>
            <a:r>
              <a:rPr lang="en-CA" sz="2700" dirty="0" smtClean="0">
                <a:solidFill>
                  <a:srgbClr val="0000FF"/>
                </a:solidFill>
              </a:rPr>
              <a:t>   An energy company desires to find oil by drilling a well in a given location.  The cost of drilling is $10M; the loss if the hole is dry. </a:t>
            </a:r>
          </a:p>
          <a:p>
            <a:pPr>
              <a:buNone/>
            </a:pPr>
            <a:endParaRPr lang="en-CA" sz="27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Decision to be made:</a:t>
            </a:r>
          </a:p>
          <a:p>
            <a:pPr>
              <a:buNone/>
            </a:pPr>
            <a:r>
              <a:rPr lang="en-CA" sz="2700" dirty="0">
                <a:solidFill>
                  <a:srgbClr val="0000FF"/>
                </a:solidFill>
              </a:rPr>
              <a:t> </a:t>
            </a:r>
            <a:r>
              <a:rPr lang="en-CA" sz="2700" dirty="0" smtClean="0">
                <a:solidFill>
                  <a:srgbClr val="0000FF"/>
                </a:solidFill>
              </a:rPr>
              <a:t>   Drill or not to drill</a:t>
            </a:r>
          </a:p>
          <a:p>
            <a:pPr>
              <a:buNone/>
            </a:pPr>
            <a:endParaRPr lang="en-CA" sz="27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A consideration:</a:t>
            </a:r>
          </a:p>
          <a:p>
            <a:pPr>
              <a:buNone/>
            </a:pPr>
            <a:r>
              <a:rPr lang="en-CA" sz="2700" dirty="0">
                <a:solidFill>
                  <a:srgbClr val="0000FF"/>
                </a:solidFill>
              </a:rPr>
              <a:t> </a:t>
            </a:r>
            <a:r>
              <a:rPr lang="en-CA" sz="2700" dirty="0" smtClean="0">
                <a:solidFill>
                  <a:srgbClr val="0000FF"/>
                </a:solidFill>
              </a:rPr>
              <a:t>   Better alternative uses of $10M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18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836712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1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Data: </a:t>
            </a:r>
          </a:p>
          <a:p>
            <a:pPr>
              <a:buNone/>
            </a:pPr>
            <a:r>
              <a:rPr lang="en-CA" sz="2700" dirty="0">
                <a:solidFill>
                  <a:srgbClr val="0000FF"/>
                </a:solidFill>
              </a:rPr>
              <a:t> </a:t>
            </a:r>
            <a:r>
              <a:rPr lang="en-CA" sz="2700" dirty="0" smtClean="0">
                <a:solidFill>
                  <a:srgbClr val="0000FF"/>
                </a:solidFill>
              </a:rPr>
              <a:t>   Seismic, geochemical, test well, etc.</a:t>
            </a:r>
          </a:p>
          <a:p>
            <a:pPr>
              <a:buNone/>
            </a:pPr>
            <a:endParaRPr lang="en-CA" sz="27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Analysis (statisticians role):</a:t>
            </a:r>
          </a:p>
          <a:p>
            <a:pPr>
              <a:buNone/>
            </a:pPr>
            <a:r>
              <a:rPr lang="en-CA" sz="2700" dirty="0">
                <a:solidFill>
                  <a:srgbClr val="0000FF"/>
                </a:solidFill>
              </a:rPr>
              <a:t> </a:t>
            </a:r>
            <a:r>
              <a:rPr lang="en-CA" sz="2700" dirty="0" smtClean="0">
                <a:solidFill>
                  <a:srgbClr val="0000FF"/>
                </a:solidFill>
              </a:rPr>
              <a:t>   Estimate the oil potential of this tract of land and uncertainty using available information</a:t>
            </a:r>
          </a:p>
          <a:p>
            <a:pPr>
              <a:buNone/>
            </a:pPr>
            <a:endParaRPr lang="en-CA" sz="27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050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tx1"/>
                </a:solidFill>
                <a:latin typeface="+mn-lt"/>
              </a:rPr>
              <a:t>  Result – oil potential in millions of barrels</a:t>
            </a:r>
            <a:endParaRPr lang="en-US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29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t="10711" r="3236"/>
          <a:stretch/>
        </p:blipFill>
        <p:spPr>
          <a:xfrm>
            <a:off x="1547664" y="1340768"/>
            <a:ext cx="6120679" cy="5517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1879" y="3562958"/>
            <a:ext cx="108012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Profit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2519771" y="3707451"/>
            <a:ext cx="108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Loss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116632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smtClean="0"/>
              <a:t>Decision Making, Risk and Uncertainty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xmlns="" val="2584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Acknowledgements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We would like to acknowledge the valuable contribution </a:t>
            </a:r>
          </a:p>
          <a:p>
            <a:pPr>
              <a:buNone/>
            </a:pPr>
            <a:r>
              <a:rPr lang="en-CA" dirty="0" smtClean="0"/>
              <a:t>of our colleagues in shaping up this session: </a:t>
            </a:r>
          </a:p>
          <a:p>
            <a:pPr>
              <a:buNone/>
            </a:pPr>
            <a:endParaRPr lang="en-CA" dirty="0" smtClean="0"/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 Dr. Elena </a:t>
            </a:r>
            <a:r>
              <a:rPr lang="en-CA" dirty="0" err="1" smtClean="0"/>
              <a:t>Rantou</a:t>
            </a:r>
            <a:r>
              <a:rPr lang="en-CA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 Dr. David Bristol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 Dr. David McArthur 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 Dr. Richard Layton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  <a:latin typeface="+mn-lt"/>
              </a:rPr>
              <a:t>Decision Making, Risk and Uncertainty</a:t>
            </a:r>
            <a:endParaRPr lang="en-CA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1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dirty="0" smtClean="0"/>
              <a:t>Probability of loss: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sz="2700" dirty="0" smtClean="0">
                <a:solidFill>
                  <a:srgbClr val="C00000"/>
                </a:solidFill>
              </a:rPr>
              <a:t>      </a:t>
            </a:r>
            <a:r>
              <a:rPr lang="en-CA" sz="2700" dirty="0" err="1" smtClean="0">
                <a:solidFill>
                  <a:srgbClr val="0000FF"/>
                </a:solidFill>
              </a:rPr>
              <a:t>Prob</a:t>
            </a:r>
            <a:r>
              <a:rPr lang="en-CA" sz="2700" dirty="0" smtClean="0">
                <a:solidFill>
                  <a:srgbClr val="0000FF"/>
                </a:solidFill>
              </a:rPr>
              <a:t> potential resources &lt; 3 million barrels =  0.22</a:t>
            </a:r>
          </a:p>
          <a:p>
            <a:pPr>
              <a:buNone/>
            </a:pPr>
            <a:endParaRPr lang="en-CA" sz="27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700" dirty="0" smtClean="0">
                <a:solidFill>
                  <a:srgbClr val="0000FF"/>
                </a:solidFill>
              </a:rPr>
              <a:t>      Expected loss E</a:t>
            </a:r>
            <a:r>
              <a:rPr lang="en-CA" sz="2700" baseline="-25000" dirty="0" smtClean="0">
                <a:solidFill>
                  <a:srgbClr val="0000FF"/>
                </a:solidFill>
              </a:rPr>
              <a:t>l</a:t>
            </a:r>
            <a:r>
              <a:rPr lang="en-CA" sz="2700" dirty="0" smtClean="0">
                <a:solidFill>
                  <a:srgbClr val="0000FF"/>
                </a:solidFill>
              </a:rPr>
              <a:t> = $10 M x 0.22 = $ 2.2M</a:t>
            </a:r>
          </a:p>
          <a:p>
            <a:pPr>
              <a:buNone/>
            </a:pPr>
            <a:endParaRPr lang="en-CA" sz="27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dirty="0" smtClean="0">
                <a:solidFill>
                  <a:srgbClr val="0000FF"/>
                </a:solidFill>
              </a:rPr>
              <a:t>      </a:t>
            </a:r>
            <a:r>
              <a:rPr lang="en-CA" sz="2800" dirty="0" smtClean="0">
                <a:solidFill>
                  <a:srgbClr val="0000FF"/>
                </a:solidFill>
              </a:rPr>
              <a:t>Actual loss if resource &lt; 3 million barrels = $10M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Assumes uncertainty estimate is correct</a:t>
            </a:r>
            <a:endParaRPr lang="en-CA" dirty="0"/>
          </a:p>
          <a:p>
            <a:pPr>
              <a:buNone/>
            </a:pPr>
            <a:endParaRPr lang="en-CA" sz="27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CA" sz="27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330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The W.L Gore Decision Rule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After study, a team of staff members would come to Bill Gore, the founder of W.L. Gore &amp; Associates and asks permission to begin product development work on a new line of jackets</a:t>
            </a:r>
          </a:p>
          <a:p>
            <a:pPr>
              <a:buNone/>
            </a:pPr>
            <a:endParaRPr lang="en-US" sz="2700" dirty="0" smtClean="0">
              <a:solidFill>
                <a:srgbClr val="0000FF"/>
              </a:solidFill>
            </a:endParaRPr>
          </a:p>
          <a:p>
            <a:r>
              <a:rPr lang="en-US" sz="2700" dirty="0" smtClean="0"/>
              <a:t>He would ask the team leader two questions:</a:t>
            </a:r>
          </a:p>
          <a:p>
            <a:pPr marL="971550" lvl="1" indent="-514350">
              <a:buNone/>
            </a:pPr>
            <a:endParaRPr lang="en-US" sz="2700" dirty="0" smtClean="0">
              <a:solidFill>
                <a:srgbClr val="FF0000"/>
              </a:solidFill>
            </a:endParaRPr>
          </a:p>
          <a:p>
            <a:pPr marL="971550" lvl="1" indent="-51435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1. If all goes according to plan, can the company </a:t>
            </a:r>
          </a:p>
          <a:p>
            <a:pPr marL="971550" lvl="1" indent="-51435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   make a decent return on our investment?</a:t>
            </a:r>
          </a:p>
          <a:p>
            <a:pPr marL="971550" lvl="1" indent="-514350">
              <a:buNone/>
            </a:pPr>
            <a:endParaRPr lang="en-US" sz="2700" dirty="0" smtClean="0">
              <a:solidFill>
                <a:srgbClr val="FF0000"/>
              </a:solidFill>
            </a:endParaRPr>
          </a:p>
          <a:p>
            <a:pPr marL="971550" lvl="1" indent="-51435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2. If all goes to hell in a handbag, can the company </a:t>
            </a:r>
          </a:p>
          <a:p>
            <a:pPr marL="971550" lvl="1" indent="-51435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    survive?</a:t>
            </a:r>
          </a:p>
          <a:p>
            <a:pPr marL="971550" lvl="1" indent="-514350">
              <a:buNone/>
            </a:pPr>
            <a:endParaRPr lang="en-US" sz="2700" dirty="0" smtClean="0">
              <a:solidFill>
                <a:srgbClr val="FF0000"/>
              </a:solidFill>
            </a:endParaRPr>
          </a:p>
          <a:p>
            <a:pPr marL="571500" indent="-514350"/>
            <a:r>
              <a:rPr lang="en-US" sz="2700" dirty="0" smtClean="0"/>
              <a:t>He required a YES to both questions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/>
              <a:t>Role of Consultants in Decision-Making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32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2689418"/>
              </p:ext>
            </p:extLst>
          </p:nvPr>
        </p:nvGraphicFramePr>
        <p:xfrm>
          <a:off x="395536" y="1105337"/>
          <a:ext cx="8352928" cy="516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603"/>
                <a:gridCol w="5036325"/>
              </a:tblGrid>
              <a:tr h="39988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Suggestions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24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Know the audience</a:t>
                      </a:r>
                      <a:endParaRPr lang="en-US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Use executive summaries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Don’t “bury the lead”</a:t>
                      </a:r>
                      <a:endParaRPr lang="en-US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24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Provide all the</a:t>
                      </a:r>
                      <a:r>
                        <a:rPr lang="en-US" b="1" baseline="0" dirty="0" smtClean="0"/>
                        <a:t> information </a:t>
                      </a:r>
                      <a:endParaRPr lang="en-US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Provide</a:t>
                      </a:r>
                      <a:r>
                        <a:rPr lang="en-US" baseline="0" dirty="0" smtClean="0"/>
                        <a:t> all the facts</a:t>
                      </a:r>
                      <a:endParaRPr lang="en-US" dirty="0" smtClean="0"/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Give advice, but do not present as a fact</a:t>
                      </a:r>
                      <a:endParaRPr lang="en-US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24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Communicate </a:t>
                      </a:r>
                      <a:r>
                        <a:rPr lang="en-US" b="1" baseline="0" dirty="0" smtClean="0"/>
                        <a:t>clearly</a:t>
                      </a:r>
                      <a:endParaRPr lang="en-US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Do not</a:t>
                      </a:r>
                      <a:r>
                        <a:rPr lang="en-US" baseline="0" dirty="0" smtClean="0"/>
                        <a:t> use jargon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Introduce and define ideas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Annotate – you will not always be there</a:t>
                      </a:r>
                      <a:endParaRPr lang="en-US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24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Over-communicate</a:t>
                      </a:r>
                      <a:endParaRPr lang="en-US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Status updates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Less formal</a:t>
                      </a:r>
                      <a:r>
                        <a:rPr lang="en-US" baseline="0" dirty="0" smtClean="0"/>
                        <a:t> may be better</a:t>
                      </a:r>
                      <a:endParaRPr lang="en-US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8159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Roles Across the Research Process</a:t>
            </a:r>
            <a:endParaRPr lang="en-CA" sz="3600" b="1" dirty="0">
              <a:latin typeface="+mn-lt"/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33</a:t>
            </a:fld>
            <a:endParaRPr lang="en-CA" dirty="0"/>
          </a:p>
        </p:txBody>
      </p:sp>
      <p:sp>
        <p:nvSpPr>
          <p:cNvPr id="4" name="Trapezoid 3"/>
          <p:cNvSpPr/>
          <p:nvPr/>
        </p:nvSpPr>
        <p:spPr>
          <a:xfrm>
            <a:off x="1547664" y="1268760"/>
            <a:ext cx="1584176" cy="1440160"/>
          </a:xfrm>
          <a:prstGeom prst="trapezoid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251520" y="1484784"/>
            <a:ext cx="49685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7584" y="2204864"/>
            <a:ext cx="37444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664" y="2996952"/>
            <a:ext cx="23762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95736" y="3789040"/>
            <a:ext cx="10801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47664" y="4581128"/>
            <a:ext cx="23762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71600" y="5301208"/>
            <a:ext cx="35283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1520" y="6165304"/>
            <a:ext cx="49685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275856" y="1484784"/>
            <a:ext cx="1944216" cy="2304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51520" y="3789040"/>
            <a:ext cx="194421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75856" y="3789040"/>
            <a:ext cx="194421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47664" y="10527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Study Questions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35696" y="18448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C00000"/>
                </a:solidFill>
              </a:rPr>
              <a:t>B</a:t>
            </a:r>
            <a:r>
              <a:rPr lang="en-CA" b="1" dirty="0" smtClean="0">
                <a:solidFill>
                  <a:srgbClr val="C00000"/>
                </a:solidFill>
              </a:rPr>
              <a:t>ackground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35696" y="26369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Study Design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63688" y="321297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Analytical Strategy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63688" y="42210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Results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63688" y="49411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Discussion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35696" y="58052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Conclusion</a:t>
            </a:r>
            <a:endParaRPr lang="en-CA" b="1" dirty="0">
              <a:solidFill>
                <a:srgbClr val="C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51520" y="1484784"/>
            <a:ext cx="1944216" cy="2304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Brace 64"/>
          <p:cNvSpPr/>
          <p:nvPr/>
        </p:nvSpPr>
        <p:spPr>
          <a:xfrm>
            <a:off x="5292080" y="1412776"/>
            <a:ext cx="360040" cy="4824536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TextBox 65"/>
          <p:cNvSpPr txBox="1"/>
          <p:nvPr/>
        </p:nvSpPr>
        <p:spPr>
          <a:xfrm>
            <a:off x="6084168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67" name="TextBox 66"/>
          <p:cNvSpPr txBox="1"/>
          <p:nvPr/>
        </p:nvSpPr>
        <p:spPr>
          <a:xfrm>
            <a:off x="5868144" y="1700808"/>
            <a:ext cx="288032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Consultants can and should assist with decision-making at all stages.  </a:t>
            </a:r>
          </a:p>
          <a:p>
            <a:endParaRPr lang="en-CA" sz="100" dirty="0" smtClean="0"/>
          </a:p>
          <a:p>
            <a:endParaRPr lang="en-CA" dirty="0" smtClean="0"/>
          </a:p>
          <a:p>
            <a:r>
              <a:rPr lang="en-CA" b="1" dirty="0" smtClean="0"/>
              <a:t>Key considerations</a:t>
            </a:r>
            <a:r>
              <a:rPr lang="en-CA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Decision-makers (stakeholders)?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Audience for analysis?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Communication frequency?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Project planning?</a:t>
            </a:r>
            <a:endParaRPr lang="en-CA" dirty="0"/>
          </a:p>
        </p:txBody>
      </p:sp>
      <p:sp>
        <p:nvSpPr>
          <p:cNvPr id="68" name="TextBox 67"/>
          <p:cNvSpPr txBox="1"/>
          <p:nvPr/>
        </p:nvSpPr>
        <p:spPr>
          <a:xfrm>
            <a:off x="251520" y="6211669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Client (s) will be expected to make important decisions at the end of a study.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5652120" y="5805264"/>
            <a:ext cx="2736304" cy="646331"/>
          </a:xfrm>
          <a:prstGeom prst="rect">
            <a:avLst/>
          </a:prstGeom>
          <a:solidFill>
            <a:srgbClr val="93C9FF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Diagram Source: </a:t>
            </a:r>
          </a:p>
          <a:p>
            <a:r>
              <a:rPr lang="en-CA" dirty="0" smtClean="0"/>
              <a:t>   Dr. David McArthur</a:t>
            </a: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Consulting in the Real-World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n-CA" sz="2700" dirty="0" smtClean="0"/>
              <a:t>The information we receive from clients/collaborators is always incomplete</a:t>
            </a:r>
          </a:p>
          <a:p>
            <a:pPr>
              <a:buNone/>
            </a:pPr>
            <a:endParaRPr lang="en-CA" sz="2700" dirty="0" smtClean="0"/>
          </a:p>
          <a:p>
            <a:r>
              <a:rPr lang="en-CA" sz="2700" dirty="0" smtClean="0"/>
              <a:t>Despite this, we have to move forward with incomplete information</a:t>
            </a:r>
          </a:p>
          <a:p>
            <a:pPr>
              <a:buNone/>
            </a:pPr>
            <a:endParaRPr lang="en-CA" sz="2700" dirty="0" smtClean="0"/>
          </a:p>
          <a:p>
            <a:r>
              <a:rPr lang="en-CA" sz="2700" dirty="0" smtClean="0"/>
              <a:t>The real world is messy, and people change their minds, and we still have to get things done on time</a:t>
            </a:r>
          </a:p>
          <a:p>
            <a:pPr>
              <a:buNone/>
            </a:pPr>
            <a:endParaRPr lang="en-CA" sz="2700" dirty="0" smtClean="0"/>
          </a:p>
          <a:p>
            <a:r>
              <a:rPr lang="en-CA" sz="2700" dirty="0" smtClean="0"/>
              <a:t>The only way to get things done on time is to always anticipate and plan for changes in the information content and quality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34</a:t>
            </a:fld>
            <a:endParaRPr lang="en-C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Think About Consulting Work Flow </a:t>
            </a:r>
            <a:endParaRPr lang="en-CA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35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019175"/>
            <a:ext cx="33909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Meetings</a:t>
            </a:r>
            <a:endParaRPr lang="en-CA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36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1300163"/>
            <a:ext cx="87725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Statement of Work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en-CA" sz="2700" dirty="0" smtClean="0"/>
              <a:t>An SOW provides an </a:t>
            </a:r>
            <a:r>
              <a:rPr lang="en-CA" sz="2700" b="1" dirty="0" smtClean="0"/>
              <a:t>overview</a:t>
            </a:r>
            <a:r>
              <a:rPr lang="en-CA" sz="2700" dirty="0" smtClean="0"/>
              <a:t> and some </a:t>
            </a:r>
            <a:r>
              <a:rPr lang="en-CA" sz="2700" b="1" dirty="0" smtClean="0"/>
              <a:t>descriptive detail </a:t>
            </a:r>
            <a:r>
              <a:rPr lang="en-CA" sz="2700" dirty="0" smtClean="0"/>
              <a:t>about the </a:t>
            </a:r>
            <a:r>
              <a:rPr lang="en-CA" sz="2700" b="1" dirty="0" smtClean="0"/>
              <a:t>work to be completed</a:t>
            </a:r>
            <a:r>
              <a:rPr lang="en-CA" sz="2700" dirty="0" smtClean="0"/>
              <a:t>.</a:t>
            </a:r>
          </a:p>
          <a:p>
            <a:endParaRPr lang="en-CA" sz="2700" dirty="0" smtClean="0"/>
          </a:p>
          <a:p>
            <a:r>
              <a:rPr lang="en-CA" sz="2700" dirty="0" smtClean="0"/>
              <a:t>It provides the client with an </a:t>
            </a:r>
            <a:r>
              <a:rPr lang="en-CA" sz="2700" b="1" dirty="0" smtClean="0"/>
              <a:t>explicit expectation</a:t>
            </a:r>
            <a:r>
              <a:rPr lang="en-CA" sz="2700" dirty="0" smtClean="0"/>
              <a:t> of the </a:t>
            </a:r>
            <a:r>
              <a:rPr lang="en-CA" sz="2700" b="1" dirty="0" smtClean="0"/>
              <a:t>methods</a:t>
            </a:r>
            <a:r>
              <a:rPr lang="en-CA" sz="2700" dirty="0" smtClean="0"/>
              <a:t> to be used, </a:t>
            </a:r>
            <a:r>
              <a:rPr lang="en-CA" sz="2700" b="1" dirty="0" smtClean="0"/>
              <a:t>deliverables</a:t>
            </a:r>
            <a:r>
              <a:rPr lang="en-CA" sz="2700" dirty="0" smtClean="0"/>
              <a:t>, </a:t>
            </a:r>
            <a:r>
              <a:rPr lang="en-CA" sz="2700" b="1" dirty="0" smtClean="0"/>
              <a:t>costs</a:t>
            </a:r>
            <a:r>
              <a:rPr lang="en-CA" sz="2700" dirty="0" smtClean="0"/>
              <a:t>, and </a:t>
            </a:r>
            <a:r>
              <a:rPr lang="en-CA" sz="2700" b="1" dirty="0" smtClean="0"/>
              <a:t>payment schedule</a:t>
            </a:r>
            <a:r>
              <a:rPr lang="en-CA" sz="2700" dirty="0" smtClean="0"/>
              <a:t>.</a:t>
            </a:r>
          </a:p>
          <a:p>
            <a:endParaRPr lang="en-CA" sz="2700" dirty="0" smtClean="0"/>
          </a:p>
          <a:p>
            <a:r>
              <a:rPr lang="en-CA" sz="2700" dirty="0" smtClean="0"/>
              <a:t>The </a:t>
            </a:r>
            <a:r>
              <a:rPr lang="en-CA" sz="2700" b="1" dirty="0" smtClean="0"/>
              <a:t>SOW is developed collaboratively </a:t>
            </a:r>
            <a:r>
              <a:rPr lang="en-CA" sz="2700" dirty="0" smtClean="0"/>
              <a:t>by the consultant and the client. </a:t>
            </a:r>
          </a:p>
          <a:p>
            <a:pPr>
              <a:buNone/>
            </a:pPr>
            <a:endParaRPr lang="en-CA" sz="27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CA" sz="2700" b="1" dirty="0" smtClean="0">
                <a:solidFill>
                  <a:srgbClr val="FF0000"/>
                </a:solidFill>
              </a:rPr>
              <a:t>… See SOW Template …</a:t>
            </a:r>
          </a:p>
          <a:p>
            <a:pPr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37</a:t>
            </a:fld>
            <a:endParaRPr lang="en-C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Study Protocol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579296" cy="52894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700" dirty="0" smtClean="0"/>
              <a:t>The study protocol provides a </a:t>
            </a:r>
            <a:r>
              <a:rPr lang="en-CA" sz="2700" b="1" dirty="0" smtClean="0"/>
              <a:t>road map</a:t>
            </a:r>
            <a:r>
              <a:rPr lang="en-CA" sz="2700" dirty="0" smtClean="0"/>
              <a:t> for successful </a:t>
            </a:r>
            <a:endParaRPr lang="en-CA" sz="2700" dirty="0"/>
          </a:p>
          <a:p>
            <a:pPr>
              <a:buNone/>
            </a:pPr>
            <a:r>
              <a:rPr lang="en-CA" sz="2700" dirty="0" smtClean="0"/>
              <a:t>completion of a consulting project.</a:t>
            </a:r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Ideally, the </a:t>
            </a:r>
            <a:r>
              <a:rPr lang="en-CA" sz="2700" b="1" dirty="0" smtClean="0"/>
              <a:t>study protocol should be prepared at the </a:t>
            </a:r>
          </a:p>
          <a:p>
            <a:pPr>
              <a:buNone/>
            </a:pPr>
            <a:r>
              <a:rPr lang="en-CA" sz="2700" b="1" dirty="0" smtClean="0"/>
              <a:t>study design phase</a:t>
            </a:r>
            <a:r>
              <a:rPr lang="en-CA" sz="2700" dirty="0" smtClean="0"/>
              <a:t> </a:t>
            </a:r>
            <a:r>
              <a:rPr lang="en-CA" sz="2700" b="1" dirty="0" smtClean="0"/>
              <a:t>based on client input.</a:t>
            </a:r>
            <a:endParaRPr lang="en-CA" sz="2700" b="1" dirty="0"/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However, it is good practice to write the study protocol </a:t>
            </a:r>
          </a:p>
          <a:p>
            <a:pPr>
              <a:buNone/>
            </a:pPr>
            <a:r>
              <a:rPr lang="en-CA" sz="2700" dirty="0" smtClean="0"/>
              <a:t>even if the analyses have been completed and the data </a:t>
            </a:r>
          </a:p>
          <a:p>
            <a:pPr>
              <a:buNone/>
            </a:pPr>
            <a:r>
              <a:rPr lang="en-CA" sz="2700" dirty="0" smtClean="0"/>
              <a:t>are ready. </a:t>
            </a:r>
          </a:p>
          <a:p>
            <a:pPr>
              <a:buNone/>
            </a:pPr>
            <a:endParaRPr lang="en-CA" sz="2700" dirty="0" smtClean="0"/>
          </a:p>
          <a:p>
            <a:pPr algn="ctr">
              <a:buNone/>
            </a:pPr>
            <a:r>
              <a:rPr lang="en-CA" sz="2700" b="1" dirty="0" smtClean="0">
                <a:solidFill>
                  <a:srgbClr val="FF0000"/>
                </a:solidFill>
              </a:rPr>
              <a:t>… See Study Protocol Template…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445624" cy="620688"/>
          </a:xfrm>
        </p:spPr>
        <p:txBody>
          <a:bodyPr>
            <a:no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Table Shells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5361459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en-CA" sz="2500" dirty="0" smtClean="0"/>
              <a:t>Use client input to design </a:t>
            </a:r>
            <a:r>
              <a:rPr lang="en-CA" sz="2500" b="1" dirty="0" smtClean="0"/>
              <a:t>table shells </a:t>
            </a:r>
            <a:r>
              <a:rPr lang="en-CA" sz="2500" dirty="0" smtClean="0"/>
              <a:t>at the time when </a:t>
            </a:r>
          </a:p>
          <a:p>
            <a:pPr algn="just">
              <a:spcBef>
                <a:spcPts val="0"/>
              </a:spcBef>
              <a:buNone/>
            </a:pPr>
            <a:r>
              <a:rPr lang="en-CA" sz="2500" dirty="0" smtClean="0"/>
              <a:t>the study protocol is created.</a:t>
            </a:r>
          </a:p>
          <a:p>
            <a:pPr>
              <a:buNone/>
            </a:pPr>
            <a:endParaRPr lang="en-CA" sz="1200" dirty="0" smtClean="0"/>
          </a:p>
          <a:p>
            <a:pPr>
              <a:spcBef>
                <a:spcPts val="0"/>
              </a:spcBef>
              <a:buNone/>
            </a:pPr>
            <a:r>
              <a:rPr lang="en-CA" sz="2500" dirty="0" smtClean="0"/>
              <a:t>For easy navigation, store table shells in an </a:t>
            </a:r>
            <a:r>
              <a:rPr lang="en-CA" sz="2500" b="1" dirty="0" smtClean="0"/>
              <a:t>Excel</a:t>
            </a:r>
            <a:r>
              <a:rPr lang="en-CA" sz="2500" dirty="0" smtClean="0"/>
              <a:t> </a:t>
            </a:r>
            <a:r>
              <a:rPr lang="en-CA" sz="2500" b="1" dirty="0" smtClean="0"/>
              <a:t>spreadsheet</a:t>
            </a:r>
            <a:r>
              <a:rPr lang="en-CA" sz="25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CA" sz="2500" dirty="0" smtClean="0"/>
              <a:t>which includes a </a:t>
            </a:r>
            <a:r>
              <a:rPr lang="en-CA" sz="2500" b="1" dirty="0" smtClean="0"/>
              <a:t>Table of Contents</a:t>
            </a:r>
            <a:r>
              <a:rPr lang="en-CA" sz="2500" dirty="0" smtClean="0"/>
              <a:t>.</a:t>
            </a:r>
            <a:r>
              <a:rPr lang="en-CA" sz="2700" dirty="0" smtClean="0"/>
              <a:t> </a:t>
            </a:r>
            <a:endParaRPr lang="en-CA" sz="2700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39</a:t>
            </a:fld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7" y="2492896"/>
            <a:ext cx="3240360" cy="4221088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5283051" cy="3673194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Session Structure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85395"/>
          </a:xfrm>
        </p:spPr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General comments on decision-making</a:t>
            </a:r>
          </a:p>
          <a:p>
            <a:r>
              <a:rPr lang="en-CA" dirty="0" smtClean="0"/>
              <a:t>Decision-making, risk and uncertainty</a:t>
            </a:r>
          </a:p>
          <a:p>
            <a:r>
              <a:rPr lang="en-CA" dirty="0" smtClean="0"/>
              <a:t>Roles of consultants in decision-making</a:t>
            </a:r>
          </a:p>
          <a:p>
            <a:r>
              <a:rPr lang="en-CA" dirty="0" smtClean="0"/>
              <a:t>Consulting workflow </a:t>
            </a:r>
          </a:p>
          <a:p>
            <a:r>
              <a:rPr lang="en-CA" dirty="0" smtClean="0"/>
              <a:t>Floor Discussion 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13C4BAA-DC76-4536-8983-D33933EA3CCA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Statistical Analyses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endParaRPr lang="en-CA" sz="2400" dirty="0" smtClean="0">
              <a:solidFill>
                <a:srgbClr val="FF0000"/>
              </a:solidFill>
            </a:endParaRPr>
          </a:p>
          <a:p>
            <a:r>
              <a:rPr lang="en-CA" sz="2400" dirty="0" smtClean="0"/>
              <a:t>The consultant will take the lead in determining the statistical analyses to be used.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However, it is the consultant’s responsibility to explain their rationale for the statistical strategies in a manner the client can understand.</a:t>
            </a:r>
          </a:p>
          <a:p>
            <a:endParaRPr lang="en-CA" sz="2400" dirty="0" smtClean="0"/>
          </a:p>
          <a:p>
            <a:r>
              <a:rPr lang="en-CA" sz="2400" dirty="0" smtClean="0"/>
              <a:t>Some clients do have statistical knowledge, and where possible, it is good form to make this a collaborative effort.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40</a:t>
            </a:fld>
            <a:endParaRPr lang="en-C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Study Report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700" dirty="0"/>
              <a:t>S</a:t>
            </a:r>
            <a:r>
              <a:rPr lang="en-CA" sz="2700" dirty="0" smtClean="0"/>
              <a:t>tudy report should (</a:t>
            </a:r>
            <a:r>
              <a:rPr lang="en-CA" sz="2700" dirty="0"/>
              <a:t>i</a:t>
            </a:r>
            <a:r>
              <a:rPr lang="en-CA" sz="2700" dirty="0" smtClean="0"/>
              <a:t>deally) be prepared once all </a:t>
            </a:r>
          </a:p>
          <a:p>
            <a:pPr>
              <a:buNone/>
            </a:pPr>
            <a:r>
              <a:rPr lang="en-CA" sz="2700" dirty="0" smtClean="0"/>
              <a:t>statistical analyses are finalized, presented to the client, </a:t>
            </a:r>
          </a:p>
          <a:p>
            <a:pPr>
              <a:buNone/>
            </a:pPr>
            <a:r>
              <a:rPr lang="en-CA" sz="2700" dirty="0" smtClean="0"/>
              <a:t>and approved by client.</a:t>
            </a:r>
          </a:p>
          <a:p>
            <a:pPr>
              <a:buNone/>
            </a:pPr>
            <a:endParaRPr lang="en-CA" sz="2700" dirty="0"/>
          </a:p>
          <a:p>
            <a:pPr>
              <a:buNone/>
            </a:pPr>
            <a:r>
              <a:rPr lang="en-CA" sz="2700" dirty="0" smtClean="0"/>
              <a:t>Study report should be based on a </a:t>
            </a:r>
            <a:r>
              <a:rPr lang="en-CA" sz="2700" b="1" dirty="0" smtClean="0"/>
              <a:t>Study Report </a:t>
            </a:r>
          </a:p>
          <a:p>
            <a:pPr>
              <a:buNone/>
            </a:pPr>
            <a:r>
              <a:rPr lang="en-CA" sz="2700" b="1" dirty="0" smtClean="0"/>
              <a:t>Template</a:t>
            </a:r>
            <a:r>
              <a:rPr lang="en-CA" sz="2700" dirty="0" smtClean="0"/>
              <a:t>, appropriately modified to reflect the context </a:t>
            </a:r>
          </a:p>
          <a:p>
            <a:pPr>
              <a:buNone/>
            </a:pPr>
            <a:r>
              <a:rPr lang="en-CA" sz="2700" dirty="0" smtClean="0"/>
              <a:t>and requirements of the current project.</a:t>
            </a:r>
          </a:p>
          <a:p>
            <a:pPr>
              <a:buNone/>
            </a:pPr>
            <a:endParaRPr lang="en-CA" dirty="0"/>
          </a:p>
          <a:p>
            <a:pPr algn="ctr">
              <a:buNone/>
            </a:pPr>
            <a:r>
              <a:rPr lang="en-CA" dirty="0" smtClean="0">
                <a:solidFill>
                  <a:srgbClr val="FF0000"/>
                </a:solidFill>
              </a:rPr>
              <a:t>… See Study Report Template …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41</a:t>
            </a:fld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Statistical Graphs</a:t>
            </a:r>
            <a:endParaRPr lang="en-CA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42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11560" y="112474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600400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30" t="6098" r="5882" b="4878"/>
          <a:stretch/>
        </p:blipFill>
        <p:spPr bwMode="auto">
          <a:xfrm>
            <a:off x="5004048" y="1124744"/>
            <a:ext cx="2620144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10" name="Rectangle 9"/>
          <p:cNvSpPr/>
          <p:nvPr/>
        </p:nvSpPr>
        <p:spPr>
          <a:xfrm>
            <a:off x="4427984" y="692696"/>
            <a:ext cx="4008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Wind rose – Mesa Verde National Park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907704" y="764704"/>
            <a:ext cx="1441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Ozone trend</a:t>
            </a:r>
            <a:endParaRPr lang="en-CA" dirty="0"/>
          </a:p>
        </p:txBody>
      </p:sp>
      <p:pic>
        <p:nvPicPr>
          <p:cNvPr id="12" name="Picture 2" descr="C:\Users\RANTOUE\Desktop\GVK consult\GVK\206463\corr_plot.jpeg"/>
          <p:cNvPicPr>
            <a:picLocks noChangeAspect="1" noChangeArrowheads="1"/>
          </p:cNvPicPr>
          <p:nvPr/>
        </p:nvPicPr>
        <p:blipFill>
          <a:blip r:embed="rId4" cstate="print"/>
          <a:srcRect l="10323" r="9248"/>
          <a:stretch>
            <a:fillRect/>
          </a:stretch>
        </p:blipFill>
        <p:spPr bwMode="auto">
          <a:xfrm>
            <a:off x="3131840" y="3933056"/>
            <a:ext cx="3019085" cy="214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771800" y="3573016"/>
            <a:ext cx="3804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Correlation plot for the weather data</a:t>
            </a: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Statistical Graphs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343872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Statistical graphs can help clients to: </a:t>
            </a:r>
          </a:p>
          <a:p>
            <a:pPr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 Better understand their own problem 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 Become familiar with the study data 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 Comprehend the study findings/implications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 Make informed decisions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Graphs should have a clear, self-contained message.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43</a:t>
            </a:fld>
            <a:endParaRPr lang="en-CA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Example of Graphs with a Message</a:t>
            </a:r>
            <a:endParaRPr lang="en-CA" sz="36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05273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Model:  </a:t>
            </a:r>
            <a:r>
              <a:rPr lang="en-CA" dirty="0" smtClean="0"/>
              <a:t>prestige ~ education + income*type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509120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 smtClean="0"/>
              <a:t>Education is fixed at its average level</a:t>
            </a:r>
          </a:p>
          <a:p>
            <a:pPr marL="342900" indent="-342900">
              <a:buAutoNum type="arabicParenR"/>
            </a:pPr>
            <a:r>
              <a:rPr lang="en-CA" dirty="0" smtClean="0"/>
              <a:t>With education fixed at its average level, we can see how </a:t>
            </a:r>
            <a:r>
              <a:rPr lang="en-CA" b="1" dirty="0" smtClean="0"/>
              <a:t>income</a:t>
            </a:r>
            <a:r>
              <a:rPr lang="en-CA" dirty="0" smtClean="0"/>
              <a:t> and </a:t>
            </a:r>
            <a:r>
              <a:rPr lang="en-CA" b="1" dirty="0" smtClean="0"/>
              <a:t>occupation type</a:t>
            </a:r>
            <a:r>
              <a:rPr lang="en-CA" dirty="0" smtClean="0"/>
              <a:t> combine to affect occupation prestige </a:t>
            </a:r>
          </a:p>
          <a:p>
            <a:pPr marL="342900" indent="-342900">
              <a:buAutoNum type="arabicParenR"/>
            </a:pPr>
            <a:r>
              <a:rPr lang="en-CA" dirty="0" smtClean="0"/>
              <a:t>Income seems more important for blue collar (</a:t>
            </a:r>
            <a:r>
              <a:rPr lang="en-CA" b="1" dirty="0" err="1" smtClean="0"/>
              <a:t>bc</a:t>
            </a:r>
            <a:r>
              <a:rPr lang="en-CA" dirty="0" smtClean="0"/>
              <a:t>) occupations and less important for professional (</a:t>
            </a:r>
            <a:r>
              <a:rPr lang="en-CA" b="1" dirty="0" err="1" smtClean="0"/>
              <a:t>prof</a:t>
            </a:r>
            <a:r>
              <a:rPr lang="en-CA" dirty="0"/>
              <a:t>)</a:t>
            </a:r>
            <a:r>
              <a:rPr lang="en-CA" dirty="0" smtClean="0"/>
              <a:t> occupations </a:t>
            </a:r>
            <a:endParaRPr lang="en-CA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229600" cy="275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63093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Source:  </a:t>
            </a:r>
            <a:r>
              <a:rPr lang="en-CA" dirty="0" smtClean="0"/>
              <a:t>Dr. John Fox, </a:t>
            </a:r>
            <a:r>
              <a:rPr lang="en-CA" dirty="0" err="1" smtClean="0"/>
              <a:t>UseR</a:t>
            </a:r>
            <a:r>
              <a:rPr lang="en-CA" dirty="0" smtClean="0"/>
              <a:t>! 2014</a:t>
            </a: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Example of Graphs with a Message</a:t>
            </a:r>
            <a:endParaRPr lang="en-CA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50912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When we add partial residuals to the effect plots, we can also see that</a:t>
            </a:r>
          </a:p>
          <a:p>
            <a:r>
              <a:rPr lang="en-CA" dirty="0"/>
              <a:t>w</a:t>
            </a:r>
            <a:r>
              <a:rPr lang="en-CA" dirty="0" smtClean="0"/>
              <a:t>e are estimating the effect of blue collar occupations less precisely because we don’t have any high income data for these occupations  </a:t>
            </a:r>
          </a:p>
          <a:p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322220" cy="255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63093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Source:  </a:t>
            </a:r>
            <a:r>
              <a:rPr lang="en-CA" dirty="0" smtClean="0"/>
              <a:t>Dr. John Fox, </a:t>
            </a:r>
            <a:r>
              <a:rPr lang="en-CA" dirty="0" err="1" smtClean="0"/>
              <a:t>UseR</a:t>
            </a:r>
            <a:r>
              <a:rPr lang="en-CA" dirty="0" smtClean="0"/>
              <a:t>! 2014</a:t>
            </a:r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A Tale of Two Graphs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46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56" y="1340767"/>
            <a:ext cx="412098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33"/>
          <a:stretch/>
        </p:blipFill>
        <p:spPr bwMode="auto">
          <a:xfrm>
            <a:off x="4644008" y="1340767"/>
            <a:ext cx="44092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99992" y="1052736"/>
            <a:ext cx="0" cy="451039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ular Callout 8"/>
          <p:cNvSpPr/>
          <p:nvPr/>
        </p:nvSpPr>
        <p:spPr>
          <a:xfrm>
            <a:off x="5220072" y="1340768"/>
            <a:ext cx="2088232" cy="1008112"/>
          </a:xfrm>
          <a:prstGeom prst="wedgeRectCallout">
            <a:avLst>
              <a:gd name="adj1" fmla="val 37369"/>
              <a:gd name="adj2" fmla="val 6794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 increase in </a:t>
            </a:r>
            <a:r>
              <a:rPr lang="en-US" sz="1400" i="1" dirty="0" smtClean="0"/>
              <a:t>predictor </a:t>
            </a:r>
            <a:r>
              <a:rPr lang="en-US" sz="1400" dirty="0" smtClean="0"/>
              <a:t>is associated with an increase in </a:t>
            </a:r>
            <a:r>
              <a:rPr lang="en-US" sz="1400" i="1" dirty="0" smtClean="0"/>
              <a:t>outcome</a:t>
            </a:r>
            <a:r>
              <a:rPr lang="en-US" sz="1400" dirty="0" smtClean="0"/>
              <a:t> correlation: 0.68</a:t>
            </a:r>
            <a:endParaRPr lang="en-US" sz="1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7720565" y="4941168"/>
            <a:ext cx="1423435" cy="432048"/>
          </a:xfrm>
          <a:prstGeom prst="wedgeRectCallout">
            <a:avLst>
              <a:gd name="adj1" fmla="val 13977"/>
              <a:gd name="adj2" fmla="val -22528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Potential outlier?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9087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Unlabeled Graph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9087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Annotated Graph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5445224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Label axes and add titles as necessary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Add key messages to the graphics – you might not always be there to explain the graphics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When using colors, shapes, or other aspects, keep presentation media in mind (e.g., project versus paper, grayscale versus color)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5894" y="3933056"/>
            <a:ext cx="220288" cy="24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41576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6926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Summary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712" y="836712"/>
            <a:ext cx="8507288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3000" dirty="0" smtClean="0"/>
              <a:t>As </a:t>
            </a:r>
            <a:r>
              <a:rPr lang="en-CA" sz="3000" dirty="0"/>
              <a:t>consultants, </a:t>
            </a:r>
            <a:r>
              <a:rPr lang="en-CA" sz="3000" dirty="0" smtClean="0"/>
              <a:t>we should strive to: </a:t>
            </a:r>
            <a:endParaRPr lang="en-CA" sz="3000" dirty="0"/>
          </a:p>
          <a:p>
            <a:pPr>
              <a:buNone/>
            </a:pPr>
            <a:endParaRPr lang="en-CA" sz="1400" dirty="0" smtClean="0"/>
          </a:p>
          <a:p>
            <a:pPr>
              <a:buFont typeface="Wingdings" pitchFamily="2" charset="2"/>
              <a:buChar char="q"/>
            </a:pPr>
            <a:r>
              <a:rPr lang="en-CA" sz="3000" dirty="0" smtClean="0"/>
              <a:t>Make </a:t>
            </a:r>
            <a:r>
              <a:rPr lang="en-CA" sz="3000" dirty="0"/>
              <a:t>sure that we provide our clients with </a:t>
            </a:r>
            <a:r>
              <a:rPr lang="en-CA" sz="3000" dirty="0" smtClean="0"/>
              <a:t> adequate and timely information</a:t>
            </a:r>
            <a:endParaRPr lang="en-CA" sz="3000" dirty="0"/>
          </a:p>
          <a:p>
            <a:pPr>
              <a:buFont typeface="Wingdings" pitchFamily="2" charset="2"/>
              <a:buChar char="q"/>
            </a:pPr>
            <a:r>
              <a:rPr lang="en-CA" sz="3000" dirty="0" smtClean="0"/>
              <a:t>Translate </a:t>
            </a:r>
            <a:r>
              <a:rPr lang="en-CA" sz="3000" dirty="0"/>
              <a:t>this information into a language </a:t>
            </a:r>
            <a:r>
              <a:rPr lang="en-CA" sz="3000" dirty="0" smtClean="0"/>
              <a:t>the </a:t>
            </a:r>
            <a:r>
              <a:rPr lang="en-CA" sz="3000" dirty="0"/>
              <a:t>clients can </a:t>
            </a:r>
            <a:r>
              <a:rPr lang="en-CA" sz="3000" dirty="0" smtClean="0"/>
              <a:t>easily understand</a:t>
            </a:r>
            <a:endParaRPr lang="en-CA" sz="3000" dirty="0"/>
          </a:p>
          <a:p>
            <a:pPr>
              <a:buFont typeface="Wingdings" pitchFamily="2" charset="2"/>
              <a:buChar char="q"/>
            </a:pPr>
            <a:r>
              <a:rPr lang="en-CA" sz="3000" dirty="0" smtClean="0"/>
              <a:t> Structure and present </a:t>
            </a:r>
            <a:r>
              <a:rPr lang="en-CA" sz="3000" dirty="0"/>
              <a:t>this information in a way that supports </a:t>
            </a:r>
            <a:r>
              <a:rPr lang="en-CA" sz="3000" dirty="0" smtClean="0"/>
              <a:t>decision-making</a:t>
            </a:r>
            <a:endParaRPr lang="en-CA" sz="3000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80696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Contact Information</a:t>
            </a:r>
            <a:endParaRPr lang="en-CA" sz="36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96751"/>
          <a:ext cx="8229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6601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Panelist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Michael Greene,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Deloitte Consulting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mfgreene79@yahoo.com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John H. </a:t>
                      </a:r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</a:rPr>
                        <a:t>Schuenemeyer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Southwest Statistical Consulting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jackswsc@q.com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Ralph M. Turner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CA" sz="1800" dirty="0" err="1" smtClean="0">
                          <a:solidFill>
                            <a:schemeClr val="tx1"/>
                          </a:solidFill>
                        </a:rPr>
                        <a:t>HealthCore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RTurner@healthcore.com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</a:rPr>
                        <a:t>MaryJo</a:t>
                      </a: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 O. Smith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CA" sz="1800" dirty="0" err="1" smtClean="0">
                          <a:solidFill>
                            <a:schemeClr val="tx1"/>
                          </a:solidFill>
                        </a:rPr>
                        <a:t>Ypsilon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Associates </a:t>
                      </a:r>
                      <a:endParaRPr lang="en-CA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drmaryjosmith@gmail.com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48</a:t>
            </a:fld>
            <a:endParaRPr lang="en-CA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7544" y="4293096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Chair/Organizer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Isabella R. Ghement</a:t>
                      </a: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Ghement Statistical Consulting Company Ltd.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isabella@ghement.ca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 Resources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700" dirty="0" smtClean="0"/>
              <a:t>Resources for this session area available on the </a:t>
            </a:r>
          </a:p>
          <a:p>
            <a:pPr>
              <a:buNone/>
            </a:pPr>
            <a:r>
              <a:rPr lang="en-CA" sz="2700" dirty="0" smtClean="0"/>
              <a:t>website: </a:t>
            </a:r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r>
              <a:rPr lang="en-CA" sz="2700" dirty="0" smtClean="0">
                <a:hlinkClick r:id="rId2"/>
              </a:rPr>
              <a:t>http://www.ghement.ca/jsm2014.html</a:t>
            </a:r>
            <a:r>
              <a:rPr lang="en-CA" sz="2700" dirty="0" smtClean="0"/>
              <a:t>.</a:t>
            </a:r>
          </a:p>
          <a:p>
            <a:pPr>
              <a:buNone/>
            </a:pPr>
            <a:endParaRPr lang="en-CA" sz="2700" dirty="0" smtClean="0"/>
          </a:p>
          <a:p>
            <a:pPr>
              <a:buNone/>
            </a:pPr>
            <a:r>
              <a:rPr lang="en-CA" sz="2700" dirty="0" smtClean="0"/>
              <a:t>Resources include:</a:t>
            </a:r>
          </a:p>
          <a:p>
            <a:pPr>
              <a:buNone/>
            </a:pPr>
            <a:endParaRPr lang="en-CA" sz="1300" dirty="0" smtClean="0"/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Session slides</a:t>
            </a:r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Handouts </a:t>
            </a:r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Templates </a:t>
            </a:r>
          </a:p>
          <a:p>
            <a:pPr>
              <a:buFont typeface="Wingdings" pitchFamily="2" charset="2"/>
              <a:buChar char="q"/>
            </a:pPr>
            <a:r>
              <a:rPr lang="en-CA" sz="2700" dirty="0" smtClean="0"/>
              <a:t>References</a:t>
            </a:r>
            <a:endParaRPr lang="en-CA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49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Session Goals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We hope this session will help you to:   </a:t>
            </a:r>
          </a:p>
          <a:p>
            <a:pPr>
              <a:buNone/>
            </a:pPr>
            <a:endParaRPr lang="en-CA" dirty="0" smtClean="0"/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Understand what decision-making entails 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Become aware of the interplay of risk and uncertainty  in decision-making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Clarify your role and responsibilities in the decision-making process 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 Strengthen your decision-making abilities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+mn-lt"/>
              </a:rPr>
              <a:t>Thank You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Thank you for attending our session.  </a:t>
            </a:r>
          </a:p>
          <a:p>
            <a:pPr>
              <a:buNone/>
            </a:pPr>
            <a:endParaRPr lang="en-CA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dirty="0" smtClean="0"/>
              <a:t>We are looking forward to hearing from you with  </a:t>
            </a:r>
          </a:p>
          <a:p>
            <a:pPr>
              <a:buNone/>
            </a:pPr>
            <a:r>
              <a:rPr lang="en-CA" dirty="0" smtClean="0"/>
              <a:t>questions, comments and suggestions.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50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Decisions and Decision-Making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8052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CA" sz="7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4300" b="1" dirty="0" smtClean="0"/>
              <a:t>Decision: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CA" sz="43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4300" dirty="0" smtClean="0"/>
              <a:t>A choice made between 2 or more available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4300" dirty="0" smtClean="0"/>
              <a:t>alternatives</a:t>
            </a:r>
          </a:p>
          <a:p>
            <a:pPr>
              <a:buNone/>
            </a:pPr>
            <a:endParaRPr lang="en-CA" sz="7400" dirty="0" smtClean="0"/>
          </a:p>
          <a:p>
            <a:pPr>
              <a:buNone/>
            </a:pPr>
            <a:endParaRPr lang="en-CA" sz="7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smtClean="0">
                <a:solidFill>
                  <a:schemeClr val="tx1"/>
                </a:solidFill>
                <a:latin typeface="+mn-lt"/>
              </a:rPr>
              <a:t>Decisions and Decision-Making</a:t>
            </a:r>
            <a:endParaRPr lang="en-C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8052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CA" sz="8800" b="1" dirty="0" smtClean="0"/>
              <a:t>Decision-Making Process:</a:t>
            </a:r>
          </a:p>
          <a:p>
            <a:pPr>
              <a:buNone/>
            </a:pPr>
            <a:endParaRPr lang="en-CA" sz="8800" dirty="0" smtClean="0"/>
          </a:p>
          <a:p>
            <a:pPr defTabSz="1846263">
              <a:buNone/>
            </a:pPr>
            <a:r>
              <a:rPr lang="en-CA" sz="8800" dirty="0" smtClean="0"/>
              <a:t>1. </a:t>
            </a:r>
            <a:r>
              <a:rPr lang="en-CA" sz="8800" b="1" dirty="0" smtClean="0"/>
              <a:t>Identify</a:t>
            </a:r>
            <a:r>
              <a:rPr lang="en-CA" sz="8800" dirty="0" smtClean="0"/>
              <a:t> an existing problem</a:t>
            </a:r>
            <a:r>
              <a:rPr lang="en-CA" sz="8800" b="1" dirty="0" smtClean="0"/>
              <a:t>     </a:t>
            </a:r>
          </a:p>
          <a:p>
            <a:pPr defTabSz="1846263">
              <a:buNone/>
            </a:pPr>
            <a:r>
              <a:rPr lang="en-CA" sz="8800" b="1" dirty="0" smtClean="0"/>
              <a:t>                                                              </a:t>
            </a:r>
            <a:endParaRPr lang="en-CA" sz="8800" dirty="0" smtClean="0"/>
          </a:p>
          <a:p>
            <a:pPr>
              <a:buNone/>
            </a:pPr>
            <a:r>
              <a:rPr lang="en-CA" sz="8800" dirty="0" smtClean="0"/>
              <a:t>2. </a:t>
            </a:r>
            <a:r>
              <a:rPr lang="en-CA" sz="8800" b="1" dirty="0" smtClean="0"/>
              <a:t>List</a:t>
            </a:r>
            <a:r>
              <a:rPr lang="en-CA" sz="8800" dirty="0" smtClean="0"/>
              <a:t> possible alternatives for solving the problem </a:t>
            </a:r>
            <a:r>
              <a:rPr lang="en-CA" sz="8800" b="1" dirty="0" smtClean="0"/>
              <a:t>                      </a:t>
            </a:r>
            <a:endParaRPr lang="en-CA" sz="8800" dirty="0" smtClean="0"/>
          </a:p>
          <a:p>
            <a:pPr>
              <a:buNone/>
            </a:pPr>
            <a:endParaRPr lang="en-CA" sz="8800" dirty="0" smtClean="0"/>
          </a:p>
          <a:p>
            <a:pPr>
              <a:buNone/>
            </a:pPr>
            <a:r>
              <a:rPr lang="en-CA" sz="8800" dirty="0" smtClean="0"/>
              <a:t>3. </a:t>
            </a:r>
            <a:r>
              <a:rPr lang="en-CA" sz="8800" b="1" dirty="0" smtClean="0"/>
              <a:t>Select</a:t>
            </a:r>
            <a:r>
              <a:rPr lang="en-CA" sz="8800" dirty="0" smtClean="0"/>
              <a:t> the most beneficial of these alternatives</a:t>
            </a:r>
            <a:r>
              <a:rPr lang="en-CA" sz="8800" b="1" dirty="0" smtClean="0"/>
              <a:t>                       </a:t>
            </a:r>
            <a:endParaRPr lang="en-CA" sz="8800" dirty="0" smtClean="0"/>
          </a:p>
          <a:p>
            <a:pPr>
              <a:buNone/>
            </a:pPr>
            <a:endParaRPr lang="en-CA" sz="8800" dirty="0" smtClean="0"/>
          </a:p>
          <a:p>
            <a:pPr>
              <a:buNone/>
            </a:pPr>
            <a:r>
              <a:rPr lang="en-CA" sz="8800" dirty="0" smtClean="0"/>
              <a:t>4. </a:t>
            </a:r>
            <a:r>
              <a:rPr lang="en-CA" sz="8800" b="1" dirty="0" smtClean="0"/>
              <a:t>Implement</a:t>
            </a:r>
            <a:r>
              <a:rPr lang="en-CA" sz="8800" dirty="0" smtClean="0"/>
              <a:t> the selected alternative  </a:t>
            </a:r>
            <a:r>
              <a:rPr lang="en-CA" sz="8800" b="1" dirty="0" smtClean="0"/>
              <a:t>                                              </a:t>
            </a:r>
            <a:endParaRPr lang="en-CA" sz="8800" dirty="0" smtClean="0"/>
          </a:p>
          <a:p>
            <a:pPr>
              <a:buNone/>
            </a:pPr>
            <a:endParaRPr lang="en-CA" sz="8800" dirty="0" smtClean="0"/>
          </a:p>
          <a:p>
            <a:pPr>
              <a:buNone/>
            </a:pPr>
            <a:r>
              <a:rPr lang="en-CA" sz="8800" dirty="0" smtClean="0"/>
              <a:t>5. </a:t>
            </a:r>
            <a:r>
              <a:rPr lang="en-CA" sz="8800" b="1" dirty="0" smtClean="0"/>
              <a:t>Monitor</a:t>
            </a:r>
            <a:r>
              <a:rPr lang="en-CA" sz="8800" dirty="0" smtClean="0"/>
              <a:t> if the implemented alternative is solving </a:t>
            </a:r>
          </a:p>
          <a:p>
            <a:pPr>
              <a:buNone/>
            </a:pPr>
            <a:r>
              <a:rPr lang="en-CA" sz="8800" dirty="0" smtClean="0"/>
              <a:t>    the identified problem</a:t>
            </a:r>
          </a:p>
          <a:p>
            <a:pPr>
              <a:buNone/>
            </a:pPr>
            <a:endParaRPr lang="en-CA" sz="8800" dirty="0" smtClean="0"/>
          </a:p>
          <a:p>
            <a:pPr>
              <a:buNone/>
            </a:pPr>
            <a:r>
              <a:rPr lang="en-CA" sz="8800" dirty="0" smtClean="0"/>
              <a:t>6.  </a:t>
            </a:r>
            <a:r>
              <a:rPr lang="en-CA" sz="8800" b="1" dirty="0" smtClean="0"/>
              <a:t>Adapt </a:t>
            </a:r>
            <a:r>
              <a:rPr lang="en-CA" sz="8800" dirty="0" smtClean="0"/>
              <a:t>the implemented alternative as appropriate</a:t>
            </a:r>
          </a:p>
          <a:p>
            <a:pPr>
              <a:buNone/>
            </a:pPr>
            <a:endParaRPr lang="en-CA" sz="7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6" name="Right Bracket 5"/>
          <p:cNvSpPr/>
          <p:nvPr/>
        </p:nvSpPr>
        <p:spPr>
          <a:xfrm>
            <a:off x="6660232" y="1916832"/>
            <a:ext cx="720080" cy="3960440"/>
          </a:xfrm>
          <a:prstGeom prst="rightBracket">
            <a:avLst/>
          </a:prstGeom>
          <a:ln w="22225">
            <a:solidFill>
              <a:srgbClr val="DA14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24328" y="2996952"/>
            <a:ext cx="1368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00FF"/>
                </a:solidFill>
              </a:rPr>
              <a:t>Statistical consultants can facilitate most of these steps</a:t>
            </a:r>
            <a:endParaRPr lang="en-CA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836712"/>
          </a:xfrm>
        </p:spPr>
        <p:txBody>
          <a:bodyPr>
            <a:noAutofit/>
          </a:bodyPr>
          <a:lstStyle/>
          <a:p>
            <a:pPr algn="l"/>
            <a:r>
              <a:rPr lang="en-CA" sz="3600" b="1" dirty="0" smtClean="0">
                <a:latin typeface="+mn-lt"/>
              </a:rPr>
              <a:t>General Comments on Decision-Making</a:t>
            </a:r>
            <a:endParaRPr lang="en-CA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9492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CA" sz="1300" dirty="0" smtClean="0"/>
          </a:p>
          <a:p>
            <a:pPr marL="0" indent="0">
              <a:buNone/>
            </a:pPr>
            <a:r>
              <a:rPr lang="en-CA" sz="2700" dirty="0" smtClean="0"/>
              <a:t>Typically, decisions are made using the </a:t>
            </a:r>
            <a:r>
              <a:rPr lang="en-CA" sz="2700" b="1" dirty="0"/>
              <a:t>emotional </a:t>
            </a:r>
            <a:r>
              <a:rPr lang="en-CA" sz="2700" b="1" dirty="0" smtClean="0"/>
              <a:t>mind </a:t>
            </a:r>
            <a:r>
              <a:rPr lang="en-CA" sz="2700" dirty="0" smtClean="0"/>
              <a:t>first </a:t>
            </a:r>
            <a:r>
              <a:rPr lang="en-CA" sz="2700" dirty="0"/>
              <a:t>and </a:t>
            </a:r>
            <a:r>
              <a:rPr lang="en-CA" sz="2700" dirty="0" smtClean="0"/>
              <a:t>then, the </a:t>
            </a:r>
            <a:r>
              <a:rPr lang="en-CA" sz="2700" b="1" dirty="0"/>
              <a:t>rational </a:t>
            </a:r>
            <a:r>
              <a:rPr lang="en-CA" sz="2700" b="1" dirty="0" smtClean="0"/>
              <a:t>mind</a:t>
            </a:r>
            <a:endParaRPr lang="en-CA" sz="2700" dirty="0" smtClean="0"/>
          </a:p>
          <a:p>
            <a:pPr marL="514350" indent="-514350">
              <a:buNone/>
            </a:pPr>
            <a:endParaRPr lang="en-CA" sz="1300" dirty="0" smtClean="0"/>
          </a:p>
          <a:p>
            <a:pPr marL="0" indent="0">
              <a:buNone/>
            </a:pPr>
            <a:r>
              <a:rPr lang="en-CA" sz="2700" dirty="0" smtClean="0"/>
              <a:t>The </a:t>
            </a:r>
            <a:r>
              <a:rPr lang="en-CA" sz="2700" dirty="0"/>
              <a:t>best </a:t>
            </a:r>
            <a:r>
              <a:rPr lang="en-CA" sz="2700" dirty="0" smtClean="0"/>
              <a:t>decisions </a:t>
            </a:r>
            <a:r>
              <a:rPr lang="en-CA" sz="2700" dirty="0"/>
              <a:t>should use </a:t>
            </a:r>
            <a:r>
              <a:rPr lang="en-CA" sz="2700" dirty="0" smtClean="0"/>
              <a:t>the </a:t>
            </a:r>
            <a:r>
              <a:rPr lang="en-CA" sz="2700" b="1" i="1" dirty="0"/>
              <a:t>wise mind</a:t>
            </a:r>
            <a:r>
              <a:rPr lang="en-CA" sz="2700" b="1" dirty="0"/>
              <a:t> </a:t>
            </a:r>
            <a:r>
              <a:rPr lang="en-CA" sz="2700" dirty="0" smtClean="0"/>
              <a:t>(blend of the emotional </a:t>
            </a:r>
            <a:r>
              <a:rPr lang="en-CA" sz="2700" dirty="0"/>
              <a:t>and rational minds</a:t>
            </a:r>
            <a:r>
              <a:rPr lang="en-CA" sz="2700" dirty="0" smtClean="0"/>
              <a:t>) </a:t>
            </a:r>
            <a:r>
              <a:rPr lang="en-CA" sz="2700" dirty="0"/>
              <a:t> </a:t>
            </a:r>
            <a:endParaRPr lang="en-CA" sz="2700" dirty="0" smtClean="0"/>
          </a:p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/>
          </a:p>
          <a:p>
            <a:pPr marL="514350" indent="-514350">
              <a:buNone/>
            </a:pPr>
            <a:endParaRPr lang="en-CA" sz="2800" dirty="0"/>
          </a:p>
          <a:p>
            <a:pPr marL="514350" indent="-514350">
              <a:buNone/>
            </a:pPr>
            <a:endParaRPr lang="en-C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940569"/>
            <a:ext cx="864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i="1" dirty="0" smtClean="0">
                <a:solidFill>
                  <a:schemeClr val="bg1"/>
                </a:solidFill>
              </a:rPr>
              <a:t>Wise </a:t>
            </a:r>
          </a:p>
          <a:p>
            <a:pPr algn="ctr"/>
            <a:r>
              <a:rPr lang="en-CA" sz="1600" b="1" i="1" dirty="0" smtClean="0">
                <a:solidFill>
                  <a:schemeClr val="bg1"/>
                </a:solidFill>
              </a:rPr>
              <a:t>Mind</a:t>
            </a:r>
            <a:endParaRPr lang="en-CA" sz="1600" b="1" i="1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8</a:t>
            </a:fld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01008"/>
            <a:ext cx="51625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4704"/>
          </a:xfrm>
        </p:spPr>
        <p:txBody>
          <a:bodyPr>
            <a:normAutofit fontScale="90000"/>
          </a:bodyPr>
          <a:lstStyle/>
          <a:p>
            <a:pPr algn="l"/>
            <a:r>
              <a:rPr lang="en-CA" sz="3700" b="1" dirty="0" smtClean="0">
                <a:latin typeface="+mn-lt"/>
              </a:rPr>
              <a:t>General Comments on Decision-Making</a:t>
            </a:r>
            <a:endParaRPr lang="en-CA" sz="37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sz="2800" dirty="0" smtClean="0"/>
              <a:t>The </a:t>
            </a:r>
            <a:r>
              <a:rPr lang="en-CA" sz="2800" i="1" dirty="0" smtClean="0"/>
              <a:t>wise mind </a:t>
            </a:r>
            <a:r>
              <a:rPr lang="en-CA" sz="2800" dirty="0" smtClean="0"/>
              <a:t>can be engaged in decision making by asking questions such as:  </a:t>
            </a:r>
          </a:p>
          <a:p>
            <a:pPr marL="0" indent="0">
              <a:buNone/>
            </a:pPr>
            <a:endParaRPr lang="en-CA" sz="2800" dirty="0" smtClean="0"/>
          </a:p>
          <a:p>
            <a:pPr>
              <a:buNone/>
            </a:pPr>
            <a:endParaRPr lang="en-CA" sz="10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dirty="0" smtClean="0"/>
              <a:t>What kind of decisions can be made in this context?  </a:t>
            </a:r>
          </a:p>
          <a:p>
            <a:pPr lvl="1">
              <a:spcBef>
                <a:spcPts val="0"/>
              </a:spcBef>
              <a:buNone/>
            </a:pPr>
            <a:endParaRPr lang="en-CA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dirty="0" smtClean="0"/>
              <a:t>What information is needed to make the decision?</a:t>
            </a:r>
          </a:p>
          <a:p>
            <a:pPr lvl="1">
              <a:spcBef>
                <a:spcPts val="0"/>
              </a:spcBef>
              <a:buNone/>
            </a:pPr>
            <a:endParaRPr lang="en-CA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dirty="0" smtClean="0"/>
              <a:t>What are the pros and cons of each decision?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CA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dirty="0" smtClean="0"/>
              <a:t>Will this decision lead to a good outcome or a bad outcome?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4BAA-DC76-4536-8983-D33933EA3CCA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909</TotalTime>
  <Words>2005</Words>
  <Application>Microsoft Office PowerPoint</Application>
  <PresentationFormat>On-screen Show (4:3)</PresentationFormat>
  <Paragraphs>525</Paragraphs>
  <Slides>50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Flow</vt:lpstr>
      <vt:lpstr>JSM 2014, Boston, August 5, 2014   Session 285 8:30 AM - 10:20 AM</vt:lpstr>
      <vt:lpstr>Panelists &amp; Organizer/Chair</vt:lpstr>
      <vt:lpstr>Acknowledgements </vt:lpstr>
      <vt:lpstr>Session Structure</vt:lpstr>
      <vt:lpstr>Session Goals</vt:lpstr>
      <vt:lpstr>Decisions and Decision-Making</vt:lpstr>
      <vt:lpstr>Decisions and Decision-Making</vt:lpstr>
      <vt:lpstr>General Comments on Decision-Making</vt:lpstr>
      <vt:lpstr>General Comments on Decision-Making</vt:lpstr>
      <vt:lpstr>Decision-Making: General Comments</vt:lpstr>
      <vt:lpstr>Decision-Making: General Comments</vt:lpstr>
      <vt:lpstr>Decision-Making: General Comments</vt:lpstr>
      <vt:lpstr>General Comments on Decision-Making</vt:lpstr>
      <vt:lpstr>General Comments on Decision-Making</vt:lpstr>
      <vt:lpstr>General Comments on Decision-Making</vt:lpstr>
      <vt:lpstr>General Comments on Decision-Making</vt:lpstr>
      <vt:lpstr>General Comments on Decision-Making</vt:lpstr>
      <vt:lpstr>Relationship Building</vt:lpstr>
      <vt:lpstr>Key Things to Remember</vt:lpstr>
      <vt:lpstr>Decision-Making, Risk and Uncertainty</vt:lpstr>
      <vt:lpstr>Decision-Making, Risk and Uncertainty</vt:lpstr>
      <vt:lpstr>Decision-Making, Risk and Uncertainty</vt:lpstr>
      <vt:lpstr>Decision Making, Risk and Uncertainty</vt:lpstr>
      <vt:lpstr>Decision Making, Risk and Uncertainty</vt:lpstr>
      <vt:lpstr>Decision Making, Risk and Uncertainty</vt:lpstr>
      <vt:lpstr>Decision Making, Risk and Uncertainty</vt:lpstr>
      <vt:lpstr>Decision Making, Risk and Uncertainty</vt:lpstr>
      <vt:lpstr>Decision Making, Risk and Uncertainty</vt:lpstr>
      <vt:lpstr>  Result – oil potential in millions of barrels</vt:lpstr>
      <vt:lpstr>Decision Making, Risk and Uncertainty</vt:lpstr>
      <vt:lpstr>The W.L Gore Decision Rule</vt:lpstr>
      <vt:lpstr>Role of Consultants in Decision-Making</vt:lpstr>
      <vt:lpstr>Roles Across the Research Process</vt:lpstr>
      <vt:lpstr>Consulting in the Real-World</vt:lpstr>
      <vt:lpstr>Think About Consulting Work Flow </vt:lpstr>
      <vt:lpstr>Meetings</vt:lpstr>
      <vt:lpstr>Statement of Work</vt:lpstr>
      <vt:lpstr>Study Protocol</vt:lpstr>
      <vt:lpstr>Table Shells</vt:lpstr>
      <vt:lpstr>Statistical Analyses</vt:lpstr>
      <vt:lpstr>Study Report</vt:lpstr>
      <vt:lpstr>Statistical Graphs</vt:lpstr>
      <vt:lpstr>Statistical Graphs</vt:lpstr>
      <vt:lpstr>Example of Graphs with a Message</vt:lpstr>
      <vt:lpstr>Example of Graphs with a Message</vt:lpstr>
      <vt:lpstr>A Tale of Two Graphs…</vt:lpstr>
      <vt:lpstr>Summary</vt:lpstr>
      <vt:lpstr>Contact Information</vt:lpstr>
      <vt:lpstr> Resources</vt:lpstr>
      <vt:lpstr>Thank You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JSM Panel Session</dc:title>
  <dc:creator>Isabella</dc:creator>
  <cp:lastModifiedBy>Isabella</cp:lastModifiedBy>
  <cp:revision>91</cp:revision>
  <dcterms:created xsi:type="dcterms:W3CDTF">2014-07-21T18:00:26Z</dcterms:created>
  <dcterms:modified xsi:type="dcterms:W3CDTF">2014-08-01T01:50:26Z</dcterms:modified>
</cp:coreProperties>
</file>